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4" d="100"/>
          <a:sy n="74" d="100"/>
        </p:scale>
        <p:origin x="1013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49312" y="1842198"/>
            <a:ext cx="3923029" cy="3615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20624"/>
            <a:ext cx="10493375" cy="586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1687" y="1842198"/>
            <a:ext cx="10588625" cy="4514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238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057" y="4598606"/>
            <a:ext cx="1654175" cy="566822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z="1800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Syed Ali Rizwan</a:t>
            </a:r>
            <a:r>
              <a:rPr sz="1800" spc="-7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46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06</a:t>
            </a:r>
            <a:r>
              <a:rPr sz="1800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/</a:t>
            </a:r>
            <a:r>
              <a:rPr lang="en-US" sz="1800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20</a:t>
            </a:r>
            <a:r>
              <a:rPr sz="1800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/202</a:t>
            </a:r>
            <a:r>
              <a:rPr lang="en-US" sz="1800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4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772794"/>
            <a:ext cx="8385175" cy="14763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50" dirty="0">
                <a:latin typeface="Microsoft Sans Serif"/>
                <a:cs typeface="Microsoft Sans Serif"/>
              </a:rPr>
              <a:t>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there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several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cases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did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not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successully.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latin typeface="Microsoft Sans Serif"/>
                <a:cs typeface="Microsoft Sans Serif"/>
              </a:rPr>
              <a:t>True </a:t>
            </a:r>
            <a:r>
              <a:rPr sz="1400" spc="-80" dirty="0">
                <a:latin typeface="Microsoft Sans Serif"/>
                <a:cs typeface="Microsoft Sans Serif"/>
              </a:rPr>
              <a:t>Ocean,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RTLS,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10" dirty="0">
                <a:latin typeface="Microsoft Sans Serif"/>
                <a:cs typeface="Microsoft Sans Serif"/>
              </a:rPr>
              <a:t>ASDS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means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has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been</a:t>
            </a:r>
            <a:r>
              <a:rPr sz="1400" spc="-8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successful.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Ocean,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RTLS,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10" dirty="0">
                <a:latin typeface="Microsoft Sans Serif"/>
                <a:cs typeface="Microsoft Sans Serif"/>
              </a:rPr>
              <a:t>ASDS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means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75" dirty="0">
                <a:latin typeface="Microsoft Sans Serif"/>
                <a:cs typeface="Microsoft Sans Serif"/>
              </a:rPr>
              <a:t>was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a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failure.</a:t>
            </a:r>
            <a:endParaRPr sz="140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ts val="1880"/>
              </a:lnSpc>
              <a:spcBef>
                <a:spcPts val="10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need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25" dirty="0">
                <a:latin typeface="Microsoft Sans Serif"/>
                <a:cs typeface="Microsoft Sans Serif"/>
              </a:rPr>
              <a:t>transform </a:t>
            </a:r>
            <a:r>
              <a:rPr sz="1800" spc="5" dirty="0">
                <a:latin typeface="Microsoft Sans Serif"/>
                <a:cs typeface="Microsoft Sans Serif"/>
              </a:rPr>
              <a:t>string </a:t>
            </a:r>
            <a:r>
              <a:rPr sz="1800" spc="-45" dirty="0">
                <a:latin typeface="Microsoft Sans Serif"/>
                <a:cs typeface="Microsoft Sans Serif"/>
              </a:rPr>
              <a:t>variables </a:t>
            </a:r>
            <a:r>
              <a:rPr sz="1800" spc="20" dirty="0">
                <a:latin typeface="Microsoft Sans Serif"/>
                <a:cs typeface="Microsoft Sans Serif"/>
              </a:rPr>
              <a:t>into </a:t>
            </a:r>
            <a:r>
              <a:rPr sz="1800" spc="-30" dirty="0">
                <a:latin typeface="Microsoft Sans Serif"/>
                <a:cs typeface="Microsoft Sans Serif"/>
              </a:rPr>
              <a:t>categorical </a:t>
            </a:r>
            <a:r>
              <a:rPr sz="1800" spc="-45" dirty="0">
                <a:latin typeface="Microsoft Sans Serif"/>
                <a:cs typeface="Microsoft Sans Serif"/>
              </a:rPr>
              <a:t>variables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85" dirty="0">
                <a:latin typeface="Microsoft Sans Serif"/>
                <a:cs typeface="Microsoft Sans Serif"/>
              </a:rPr>
              <a:t>1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been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0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was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failure.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12801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10" dirty="0"/>
              <a:t> </a:t>
            </a:r>
            <a:r>
              <a:rPr spc="-65" dirty="0"/>
              <a:t>Wrangling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1007" y="3361753"/>
            <a:ext cx="27266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1.</a:t>
            </a:r>
            <a:r>
              <a:rPr sz="1200" b="1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launches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for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each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3609975"/>
            <a:ext cx="2000250" cy="7524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007" y="4706556"/>
            <a:ext cx="2517775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Calibri"/>
                <a:cs typeface="Calibri"/>
              </a:rPr>
              <a:t>2.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the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and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occurence </a:t>
            </a:r>
            <a:r>
              <a:rPr sz="1200" b="1" spc="-254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of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each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62100" y="4229100"/>
            <a:ext cx="2176780" cy="2343150"/>
            <a:chOff x="1562100" y="4229100"/>
            <a:chExt cx="2176780" cy="23431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100" y="4953000"/>
              <a:ext cx="1419225" cy="16192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986150" y="4229100"/>
              <a:ext cx="752475" cy="1524000"/>
            </a:xfrm>
            <a:custGeom>
              <a:avLst/>
              <a:gdLst/>
              <a:ahLst/>
              <a:cxnLst/>
              <a:rect l="l" t="t" r="r" b="b"/>
              <a:pathLst>
                <a:path w="752475" h="1524000">
                  <a:moveTo>
                    <a:pt x="361950" y="1495425"/>
                  </a:moveTo>
                  <a:lnTo>
                    <a:pt x="0" y="1495425"/>
                  </a:lnTo>
                  <a:lnTo>
                    <a:pt x="0" y="1524000"/>
                  </a:lnTo>
                  <a:lnTo>
                    <a:pt x="390525" y="1524000"/>
                  </a:lnTo>
                  <a:lnTo>
                    <a:pt x="390525" y="1509712"/>
                  </a:lnTo>
                  <a:lnTo>
                    <a:pt x="361950" y="1509712"/>
                  </a:lnTo>
                  <a:lnTo>
                    <a:pt x="361950" y="1495425"/>
                  </a:lnTo>
                  <a:close/>
                </a:path>
                <a:path w="752475" h="1524000">
                  <a:moveTo>
                    <a:pt x="666623" y="28575"/>
                  </a:moveTo>
                  <a:lnTo>
                    <a:pt x="361950" y="28575"/>
                  </a:lnTo>
                  <a:lnTo>
                    <a:pt x="361950" y="1509712"/>
                  </a:lnTo>
                  <a:lnTo>
                    <a:pt x="376174" y="1495425"/>
                  </a:lnTo>
                  <a:lnTo>
                    <a:pt x="390525" y="1495425"/>
                  </a:lnTo>
                  <a:lnTo>
                    <a:pt x="390525" y="57150"/>
                  </a:lnTo>
                  <a:lnTo>
                    <a:pt x="376174" y="57150"/>
                  </a:lnTo>
                  <a:lnTo>
                    <a:pt x="390525" y="42925"/>
                  </a:lnTo>
                  <a:lnTo>
                    <a:pt x="666623" y="42925"/>
                  </a:lnTo>
                  <a:lnTo>
                    <a:pt x="666623" y="28575"/>
                  </a:lnTo>
                  <a:close/>
                </a:path>
                <a:path w="752475" h="1524000">
                  <a:moveTo>
                    <a:pt x="390525" y="1495425"/>
                  </a:moveTo>
                  <a:lnTo>
                    <a:pt x="376174" y="1495425"/>
                  </a:lnTo>
                  <a:lnTo>
                    <a:pt x="361950" y="1509712"/>
                  </a:lnTo>
                  <a:lnTo>
                    <a:pt x="390525" y="1509712"/>
                  </a:lnTo>
                  <a:lnTo>
                    <a:pt x="390525" y="1495425"/>
                  </a:lnTo>
                  <a:close/>
                </a:path>
                <a:path w="752475" h="1524000">
                  <a:moveTo>
                    <a:pt x="666623" y="0"/>
                  </a:moveTo>
                  <a:lnTo>
                    <a:pt x="666623" y="85725"/>
                  </a:lnTo>
                  <a:lnTo>
                    <a:pt x="723857" y="57150"/>
                  </a:lnTo>
                  <a:lnTo>
                    <a:pt x="680974" y="57150"/>
                  </a:lnTo>
                  <a:lnTo>
                    <a:pt x="680974" y="28575"/>
                  </a:lnTo>
                  <a:lnTo>
                    <a:pt x="723688" y="28575"/>
                  </a:lnTo>
                  <a:lnTo>
                    <a:pt x="666623" y="0"/>
                  </a:lnTo>
                  <a:close/>
                </a:path>
                <a:path w="752475" h="1524000">
                  <a:moveTo>
                    <a:pt x="390525" y="42925"/>
                  </a:moveTo>
                  <a:lnTo>
                    <a:pt x="376174" y="57150"/>
                  </a:lnTo>
                  <a:lnTo>
                    <a:pt x="390525" y="57150"/>
                  </a:lnTo>
                  <a:lnTo>
                    <a:pt x="390525" y="42925"/>
                  </a:lnTo>
                  <a:close/>
                </a:path>
                <a:path w="752475" h="1524000">
                  <a:moveTo>
                    <a:pt x="666623" y="42925"/>
                  </a:moveTo>
                  <a:lnTo>
                    <a:pt x="390525" y="42925"/>
                  </a:lnTo>
                  <a:lnTo>
                    <a:pt x="390525" y="57150"/>
                  </a:lnTo>
                  <a:lnTo>
                    <a:pt x="666623" y="57150"/>
                  </a:lnTo>
                  <a:lnTo>
                    <a:pt x="666623" y="42925"/>
                  </a:lnTo>
                  <a:close/>
                </a:path>
                <a:path w="752475" h="1524000">
                  <a:moveTo>
                    <a:pt x="723688" y="28575"/>
                  </a:moveTo>
                  <a:lnTo>
                    <a:pt x="680974" y="28575"/>
                  </a:lnTo>
                  <a:lnTo>
                    <a:pt x="680974" y="57150"/>
                  </a:lnTo>
                  <a:lnTo>
                    <a:pt x="723857" y="57150"/>
                  </a:lnTo>
                  <a:lnTo>
                    <a:pt x="752348" y="42925"/>
                  </a:lnTo>
                  <a:lnTo>
                    <a:pt x="723688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01465" y="3409950"/>
            <a:ext cx="249364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3.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and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occurrence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of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mission</a:t>
            </a:r>
            <a:r>
              <a:rPr sz="1200" b="1" spc="45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outcome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per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orbit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0" y="4076700"/>
            <a:ext cx="2743200" cy="15240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28990" y="3361753"/>
            <a:ext cx="240792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10" dirty="0">
                <a:latin typeface="Calibri"/>
                <a:cs typeface="Calibri"/>
              </a:rPr>
              <a:t>4</a:t>
            </a:r>
            <a:r>
              <a:rPr sz="1200" b="1" dirty="0">
                <a:latin typeface="Calibri"/>
                <a:cs typeface="Calibri"/>
              </a:rPr>
              <a:t>.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spc="-35" dirty="0">
                <a:latin typeface="Calibri"/>
                <a:cs typeface="Calibri"/>
              </a:rPr>
              <a:t>C</a:t>
            </a:r>
            <a:r>
              <a:rPr sz="1200" b="1" spc="20" dirty="0">
                <a:latin typeface="Calibri"/>
                <a:cs typeface="Calibri"/>
              </a:rPr>
              <a:t>r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a</a:t>
            </a:r>
            <a:r>
              <a:rPr sz="1200" b="1" spc="30" dirty="0">
                <a:latin typeface="Calibri"/>
                <a:cs typeface="Calibri"/>
              </a:rPr>
              <a:t>t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la</a:t>
            </a:r>
            <a:r>
              <a:rPr sz="1200" b="1" spc="30" dirty="0">
                <a:latin typeface="Calibri"/>
                <a:cs typeface="Calibri"/>
              </a:rPr>
              <a:t>nd</a:t>
            </a:r>
            <a:r>
              <a:rPr sz="1200" b="1" spc="5" dirty="0">
                <a:latin typeface="Calibri"/>
                <a:cs typeface="Calibri"/>
              </a:rPr>
              <a:t>i</a:t>
            </a:r>
            <a:r>
              <a:rPr sz="1200" b="1" spc="30" dirty="0">
                <a:latin typeface="Calibri"/>
                <a:cs typeface="Calibri"/>
              </a:rPr>
              <a:t>n</a:t>
            </a:r>
            <a:r>
              <a:rPr sz="1200" b="1" dirty="0">
                <a:latin typeface="Calibri"/>
                <a:cs typeface="Calibri"/>
              </a:rPr>
              <a:t>g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spc="30" dirty="0">
                <a:latin typeface="Calibri"/>
                <a:cs typeface="Calibri"/>
              </a:rPr>
              <a:t>ut</a:t>
            </a:r>
            <a:r>
              <a:rPr sz="1200" b="1" spc="20" dirty="0">
                <a:latin typeface="Calibri"/>
                <a:cs typeface="Calibri"/>
              </a:rPr>
              <a:t>c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spc="-5" dirty="0">
                <a:latin typeface="Calibri"/>
                <a:cs typeface="Calibri"/>
              </a:rPr>
              <a:t>m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8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5" dirty="0">
                <a:latin typeface="Calibri"/>
                <a:cs typeface="Calibri"/>
              </a:rPr>
              <a:t>a</a:t>
            </a:r>
            <a:r>
              <a:rPr sz="1200" b="1" spc="25" dirty="0">
                <a:latin typeface="Calibri"/>
                <a:cs typeface="Calibri"/>
              </a:rPr>
              <a:t>b</a:t>
            </a:r>
            <a:r>
              <a:rPr sz="1200" b="1" spc="-10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f</a:t>
            </a:r>
            <a:r>
              <a:rPr sz="1200" b="1" spc="20" dirty="0">
                <a:latin typeface="Calibri"/>
                <a:cs typeface="Calibri"/>
              </a:rPr>
              <a:t>r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dirty="0">
                <a:latin typeface="Calibri"/>
                <a:cs typeface="Calibri"/>
              </a:rPr>
              <a:t>m  </a:t>
            </a:r>
            <a:r>
              <a:rPr sz="1200" b="1" spc="15" dirty="0">
                <a:latin typeface="Calibri"/>
                <a:cs typeface="Calibri"/>
              </a:rPr>
              <a:t>Outcome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column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43900" y="3914775"/>
            <a:ext cx="2743200" cy="10668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428990" y="5355272"/>
            <a:ext cx="101091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5.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Export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to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file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43900" y="5648325"/>
            <a:ext cx="2743200" cy="17145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568450" y="44237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3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3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3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88500" y="50333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2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2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2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81723" y="4229100"/>
            <a:ext cx="1552575" cy="600075"/>
          </a:xfrm>
          <a:custGeom>
            <a:avLst/>
            <a:gdLst/>
            <a:ahLst/>
            <a:cxnLst/>
            <a:rect l="l" t="t" r="r" b="b"/>
            <a:pathLst>
              <a:path w="1552575" h="600075">
                <a:moveTo>
                  <a:pt x="762000" y="571500"/>
                </a:moveTo>
                <a:lnTo>
                  <a:pt x="0" y="571500"/>
                </a:lnTo>
                <a:lnTo>
                  <a:pt x="0" y="600075"/>
                </a:lnTo>
                <a:lnTo>
                  <a:pt x="790575" y="600075"/>
                </a:lnTo>
                <a:lnTo>
                  <a:pt x="790575" y="585851"/>
                </a:lnTo>
                <a:lnTo>
                  <a:pt x="762000" y="585851"/>
                </a:lnTo>
                <a:lnTo>
                  <a:pt x="762000" y="571500"/>
                </a:lnTo>
                <a:close/>
              </a:path>
              <a:path w="1552575" h="600075">
                <a:moveTo>
                  <a:pt x="1466850" y="28575"/>
                </a:moveTo>
                <a:lnTo>
                  <a:pt x="762000" y="28575"/>
                </a:lnTo>
                <a:lnTo>
                  <a:pt x="762000" y="585851"/>
                </a:lnTo>
                <a:lnTo>
                  <a:pt x="776351" y="571500"/>
                </a:lnTo>
                <a:lnTo>
                  <a:pt x="790575" y="571500"/>
                </a:lnTo>
                <a:lnTo>
                  <a:pt x="790575" y="57150"/>
                </a:lnTo>
                <a:lnTo>
                  <a:pt x="776351" y="57150"/>
                </a:lnTo>
                <a:lnTo>
                  <a:pt x="790575" y="42925"/>
                </a:lnTo>
                <a:lnTo>
                  <a:pt x="1466850" y="42925"/>
                </a:lnTo>
                <a:lnTo>
                  <a:pt x="1466850" y="28575"/>
                </a:lnTo>
                <a:close/>
              </a:path>
              <a:path w="1552575" h="600075">
                <a:moveTo>
                  <a:pt x="790575" y="571500"/>
                </a:moveTo>
                <a:lnTo>
                  <a:pt x="776351" y="571500"/>
                </a:lnTo>
                <a:lnTo>
                  <a:pt x="762000" y="585851"/>
                </a:lnTo>
                <a:lnTo>
                  <a:pt x="790575" y="585851"/>
                </a:lnTo>
                <a:lnTo>
                  <a:pt x="790575" y="571500"/>
                </a:lnTo>
                <a:close/>
              </a:path>
              <a:path w="1552575" h="600075">
                <a:moveTo>
                  <a:pt x="1466850" y="0"/>
                </a:moveTo>
                <a:lnTo>
                  <a:pt x="1466850" y="85725"/>
                </a:lnTo>
                <a:lnTo>
                  <a:pt x="1524084" y="57150"/>
                </a:lnTo>
                <a:lnTo>
                  <a:pt x="1481201" y="57150"/>
                </a:lnTo>
                <a:lnTo>
                  <a:pt x="1481201" y="28575"/>
                </a:lnTo>
                <a:lnTo>
                  <a:pt x="1523915" y="28575"/>
                </a:lnTo>
                <a:lnTo>
                  <a:pt x="1466850" y="0"/>
                </a:lnTo>
                <a:close/>
              </a:path>
              <a:path w="1552575" h="600075">
                <a:moveTo>
                  <a:pt x="790575" y="42925"/>
                </a:moveTo>
                <a:lnTo>
                  <a:pt x="776351" y="57150"/>
                </a:lnTo>
                <a:lnTo>
                  <a:pt x="790575" y="57150"/>
                </a:lnTo>
                <a:lnTo>
                  <a:pt x="790575" y="42925"/>
                </a:lnTo>
                <a:close/>
              </a:path>
              <a:path w="1552575" h="600075">
                <a:moveTo>
                  <a:pt x="1466850" y="42925"/>
                </a:moveTo>
                <a:lnTo>
                  <a:pt x="790575" y="42925"/>
                </a:lnTo>
                <a:lnTo>
                  <a:pt x="790575" y="57150"/>
                </a:lnTo>
                <a:lnTo>
                  <a:pt x="1466850" y="57150"/>
                </a:lnTo>
                <a:lnTo>
                  <a:pt x="1466850" y="42925"/>
                </a:lnTo>
                <a:close/>
              </a:path>
              <a:path w="1552575" h="600075">
                <a:moveTo>
                  <a:pt x="1523915" y="28575"/>
                </a:moveTo>
                <a:lnTo>
                  <a:pt x="1481201" y="28575"/>
                </a:lnTo>
                <a:lnTo>
                  <a:pt x="1481201" y="57150"/>
                </a:lnTo>
                <a:lnTo>
                  <a:pt x="1524084" y="57150"/>
                </a:lnTo>
                <a:lnTo>
                  <a:pt x="1552575" y="42925"/>
                </a:lnTo>
                <a:lnTo>
                  <a:pt x="1523915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62038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</a:t>
            </a:r>
            <a:r>
              <a:rPr spc="145" dirty="0"/>
              <a:t> </a:t>
            </a:r>
            <a:r>
              <a:rPr spc="20" dirty="0"/>
              <a:t>with</a:t>
            </a:r>
            <a:r>
              <a:rPr spc="130" dirty="0"/>
              <a:t> </a:t>
            </a:r>
            <a:r>
              <a:rPr spc="-95" dirty="0"/>
              <a:t>Data</a:t>
            </a:r>
            <a:r>
              <a:rPr spc="125" dirty="0"/>
              <a:t> </a:t>
            </a:r>
            <a:r>
              <a:rPr spc="-55" dirty="0"/>
              <a:t>Visualization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pc="-50" dirty="0"/>
              <a:t>Scatter</a:t>
            </a:r>
            <a:r>
              <a:rPr spc="-60" dirty="0"/>
              <a:t> </a:t>
            </a:r>
            <a:r>
              <a:rPr spc="-100" dirty="0"/>
              <a:t>Graphs</a:t>
            </a:r>
          </a:p>
          <a:p>
            <a:pPr marL="699135" lvl="1" indent="-22987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5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/>
          </a:p>
          <a:p>
            <a:pPr marL="13970">
              <a:lnSpc>
                <a:spcPts val="1725"/>
              </a:lnSpc>
            </a:pPr>
            <a:r>
              <a:rPr sz="1500" i="1" spc="-254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tt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10" dirty="0">
                <a:solidFill>
                  <a:srgbClr val="000000"/>
                </a:solidFill>
                <a:latin typeface="Arial"/>
                <a:cs typeface="Arial"/>
              </a:rPr>
              <a:t>r </a:t>
            </a:r>
            <a:r>
              <a:rPr sz="1500" i="1" spc="-1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-130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how</a:t>
            </a:r>
            <a:r>
              <a:rPr sz="1500" i="1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20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on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500" i="1" spc="-3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5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-114" dirty="0">
                <a:solidFill>
                  <a:srgbClr val="000000"/>
                </a:solidFill>
                <a:latin typeface="Arial"/>
                <a:cs typeface="Arial"/>
              </a:rPr>
              <a:t>w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80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  <a:p>
            <a:pPr marL="13970">
              <a:lnSpc>
                <a:spcPts val="1725"/>
              </a:lnSpc>
            </a:pP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variables.</a:t>
            </a:r>
            <a:r>
              <a:rPr sz="1500" i="1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This</a:t>
            </a:r>
            <a:r>
              <a:rPr sz="1500" i="1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5" dirty="0">
                <a:solidFill>
                  <a:srgbClr val="000000"/>
                </a:solidFill>
                <a:latin typeface="Arial"/>
                <a:cs typeface="Arial"/>
              </a:rPr>
              <a:t>relationship</a:t>
            </a: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5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1500" i="1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60" dirty="0">
                <a:solidFill>
                  <a:srgbClr val="000000"/>
                </a:solidFill>
                <a:latin typeface="Arial"/>
                <a:cs typeface="Arial"/>
              </a:rPr>
              <a:t>called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1500" i="1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correlation.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12890" y="1731073"/>
            <a:ext cx="3328035" cy="12274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813435" lvl="1" indent="-343535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50">
              <a:latin typeface="Microsoft Sans Serif"/>
              <a:cs typeface="Microsoft Sans Serif"/>
            </a:endParaRPr>
          </a:p>
          <a:p>
            <a:pPr marL="78740">
              <a:lnSpc>
                <a:spcPts val="1725"/>
              </a:lnSpc>
            </a:pPr>
            <a:r>
              <a:rPr sz="1500" i="1" spc="-180" dirty="0">
                <a:latin typeface="Arial"/>
                <a:cs typeface="Arial"/>
              </a:rPr>
              <a:t>B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6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10" dirty="0">
                <a:latin typeface="Arial"/>
                <a:cs typeface="Arial"/>
              </a:rPr>
              <a:t> 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on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35" dirty="0">
                <a:latin typeface="Arial"/>
                <a:cs typeface="Arial"/>
              </a:rPr>
              <a:t>p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14" dirty="0">
                <a:latin typeface="Arial"/>
                <a:cs typeface="Arial"/>
              </a:rPr>
              <a:t>w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65" dirty="0">
                <a:latin typeface="Arial"/>
                <a:cs typeface="Arial"/>
              </a:rPr>
              <a:t>e</a:t>
            </a:r>
            <a:r>
              <a:rPr sz="1500" i="1" spc="-80" dirty="0"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  <a:p>
            <a:pPr marL="78740">
              <a:lnSpc>
                <a:spcPts val="1725"/>
              </a:lnSpc>
            </a:pPr>
            <a:r>
              <a:rPr sz="1500" i="1" spc="-90" dirty="0">
                <a:latin typeface="Arial"/>
                <a:cs typeface="Arial"/>
              </a:rPr>
              <a:t>nu</a:t>
            </a:r>
            <a:r>
              <a:rPr sz="1500" i="1" spc="-130" dirty="0">
                <a:latin typeface="Arial"/>
                <a:cs typeface="Arial"/>
              </a:rPr>
              <a:t>m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30" dirty="0">
                <a:latin typeface="Arial"/>
                <a:cs typeface="Arial"/>
              </a:rPr>
              <a:t>c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9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30" dirty="0">
                <a:latin typeface="Arial"/>
                <a:cs typeface="Arial"/>
              </a:rPr>
              <a:t>c</a:t>
            </a:r>
            <a:r>
              <a:rPr sz="1500" i="1" spc="-70" dirty="0">
                <a:latin typeface="Arial"/>
                <a:cs typeface="Arial"/>
              </a:rPr>
              <a:t> </a:t>
            </a:r>
            <a:r>
              <a:rPr sz="1500" i="1" spc="-80" dirty="0">
                <a:latin typeface="Arial"/>
                <a:cs typeface="Arial"/>
              </a:rPr>
              <a:t>v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5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2890" y="4029773"/>
            <a:ext cx="3862704" cy="1360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endParaRPr sz="1550">
              <a:latin typeface="Microsoft Sans Serif"/>
              <a:cs typeface="Microsoft Sans Serif"/>
            </a:endParaRPr>
          </a:p>
          <a:p>
            <a:pPr marL="78740" marR="5080">
              <a:lnSpc>
                <a:spcPts val="1650"/>
              </a:lnSpc>
              <a:spcBef>
                <a:spcPts val="1220"/>
              </a:spcBef>
            </a:pPr>
            <a:r>
              <a:rPr sz="1500" i="1" spc="-90" dirty="0">
                <a:latin typeface="Arial"/>
                <a:cs typeface="Arial"/>
              </a:rPr>
              <a:t>L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35" dirty="0">
                <a:latin typeface="Arial"/>
                <a:cs typeface="Arial"/>
              </a:rPr>
              <a:t>a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85" dirty="0">
                <a:latin typeface="Arial"/>
                <a:cs typeface="Arial"/>
              </a:rPr>
              <a:t>v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.  L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35" dirty="0">
                <a:latin typeface="Arial"/>
                <a:cs typeface="Arial"/>
              </a:rPr>
              <a:t>p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50" dirty="0">
                <a:latin typeface="Arial"/>
                <a:cs typeface="Arial"/>
              </a:rPr>
              <a:t>o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150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1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5" dirty="0">
                <a:latin typeface="Arial"/>
                <a:cs typeface="Arial"/>
              </a:rPr>
              <a:t>l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90" dirty="0">
                <a:latin typeface="Arial"/>
                <a:cs typeface="Arial"/>
              </a:rPr>
              <a:t>eh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v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0" dirty="0">
                <a:latin typeface="Arial"/>
                <a:cs typeface="Arial"/>
              </a:rPr>
              <a:t>r  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25" dirty="0">
                <a:latin typeface="Arial"/>
                <a:cs typeface="Arial"/>
              </a:rPr>
              <a:t> </a:t>
            </a:r>
            <a:r>
              <a:rPr sz="1500" i="1" spc="-130" dirty="0">
                <a:latin typeface="Arial"/>
                <a:cs typeface="Arial"/>
              </a:rPr>
              <a:t>m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k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1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50" dirty="0">
                <a:latin typeface="Arial"/>
                <a:cs typeface="Arial"/>
              </a:rPr>
              <a:t>f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90" dirty="0">
                <a:latin typeface="Arial"/>
                <a:cs typeface="Arial"/>
              </a:rPr>
              <a:t>un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5" dirty="0">
                <a:latin typeface="Arial"/>
                <a:cs typeface="Arial"/>
              </a:rPr>
              <a:t>ee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7625" y="3181350"/>
            <a:ext cx="1457325" cy="14382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6975" y="1714500"/>
            <a:ext cx="1457325" cy="14668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86975" y="4029075"/>
            <a:ext cx="1457325" cy="146685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11</a:t>
            </a:fld>
            <a:endParaRPr spc="9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1212" y="1470088"/>
            <a:ext cx="10697845" cy="443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'CCA'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4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1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13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650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records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month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names,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faiilure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landing_ouutcomes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 launch_site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4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months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5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landiing_outcomes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04-06-2010</a:t>
            </a:r>
            <a:r>
              <a:rPr sz="1400" spc="2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20-03-2017</a:t>
            </a:r>
            <a:r>
              <a:rPr sz="14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12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828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</a:t>
            </a:r>
            <a:r>
              <a:rPr spc="125" dirty="0"/>
              <a:t> </a:t>
            </a:r>
            <a:r>
              <a:rPr spc="20" dirty="0"/>
              <a:t>with</a:t>
            </a:r>
            <a:r>
              <a:rPr spc="120" dirty="0"/>
              <a:t> </a:t>
            </a:r>
            <a:r>
              <a:rPr spc="-310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1901253"/>
            <a:ext cx="10342880" cy="3838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Houson,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Texas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Center's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7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folium.map.Marker).</a:t>
            </a:r>
            <a:endParaRPr sz="1500">
              <a:latin typeface="Arial"/>
              <a:cs typeface="Arial"/>
            </a:endParaRPr>
          </a:p>
          <a:p>
            <a:pPr marL="699135" marR="1029335" lvl="1" indent="-229235">
              <a:lnSpc>
                <a:spcPts val="1650"/>
              </a:lnSpc>
              <a:spcBef>
                <a:spcPts val="146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7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folium.map.Marker, </a:t>
            </a:r>
            <a:r>
              <a:rPr sz="1500" i="1" spc="-4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folium.features.DivIcon).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14"/>
              </a:lnSpc>
              <a:spcBef>
                <a:spcPts val="14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multiple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(folium.plugins.MarkerCluster).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14"/>
              </a:lnSpc>
              <a:spcBef>
                <a:spcPts val="13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400" spc="-65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400" spc="-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folium.Icon).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55"/>
              </a:lnSpc>
              <a:spcBef>
                <a:spcPts val="137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(railway,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coastway,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them.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75"/>
              </a:lnSpc>
            </a:pP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folium.PolyLine,</a:t>
            </a:r>
            <a:r>
              <a:rPr sz="1500" i="1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folium.features.DivIcon</a:t>
            </a:r>
            <a:r>
              <a:rPr sz="1400" i="1" spc="-75" dirty="0">
                <a:solidFill>
                  <a:srgbClr val="292929"/>
                </a:solidFill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241300" marR="83185" indent="-229235">
              <a:lnSpc>
                <a:spcPct val="100800"/>
              </a:lnSpc>
              <a:spcBef>
                <a:spcPts val="1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easily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surroundings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13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73552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100" dirty="0"/>
              <a:t> </a:t>
            </a:r>
            <a:r>
              <a:rPr spc="-155" dirty="0"/>
              <a:t>an</a:t>
            </a:r>
            <a:r>
              <a:rPr spc="150" dirty="0"/>
              <a:t> </a:t>
            </a:r>
            <a:r>
              <a:rPr spc="-70" dirty="0"/>
              <a:t>Interactive</a:t>
            </a:r>
            <a:r>
              <a:rPr spc="265" dirty="0"/>
              <a:t> </a:t>
            </a:r>
            <a:r>
              <a:rPr spc="-130" dirty="0"/>
              <a:t>Map</a:t>
            </a:r>
            <a:r>
              <a:rPr spc="175" dirty="0"/>
              <a:t> </a:t>
            </a:r>
            <a:r>
              <a:rPr spc="20" dirty="0"/>
              <a:t>with</a:t>
            </a:r>
            <a:r>
              <a:rPr spc="225" dirty="0"/>
              <a:t> </a:t>
            </a:r>
            <a:r>
              <a:rPr spc="-70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46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90" dirty="0"/>
              <a:t> </a:t>
            </a:r>
            <a:r>
              <a:rPr spc="-229" dirty="0"/>
              <a:t>a</a:t>
            </a:r>
            <a:r>
              <a:rPr spc="140" dirty="0"/>
              <a:t> </a:t>
            </a:r>
            <a:r>
              <a:rPr spc="-80" dirty="0"/>
              <a:t>Dashboard</a:t>
            </a:r>
            <a:r>
              <a:rPr spc="250" dirty="0"/>
              <a:t> </a:t>
            </a:r>
            <a:r>
              <a:rPr spc="20" dirty="0"/>
              <a:t>with</a:t>
            </a:r>
            <a:r>
              <a:rPr spc="155" dirty="0"/>
              <a:t> </a:t>
            </a:r>
            <a:r>
              <a:rPr spc="-30" dirty="0"/>
              <a:t>Plotly</a:t>
            </a:r>
            <a:r>
              <a:rPr spc="185" dirty="0"/>
              <a:t> </a:t>
            </a:r>
            <a:r>
              <a:rPr spc="-165" dirty="0"/>
              <a:t>Dash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01687" y="1842198"/>
            <a:ext cx="10588625" cy="429925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8925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88925" algn="l"/>
                <a:tab pos="289560" algn="l"/>
              </a:tabLst>
            </a:pPr>
            <a:r>
              <a:rPr spc="-50" dirty="0"/>
              <a:t>Dashboard</a:t>
            </a:r>
            <a:r>
              <a:rPr spc="-15" dirty="0"/>
              <a:t> </a:t>
            </a:r>
            <a:r>
              <a:rPr spc="-110" dirty="0"/>
              <a:t>has</a:t>
            </a:r>
            <a:r>
              <a:rPr spc="100" dirty="0"/>
              <a:t> </a:t>
            </a:r>
            <a:r>
              <a:rPr spc="-15" dirty="0"/>
              <a:t>dropdown,</a:t>
            </a:r>
            <a:r>
              <a:rPr spc="-5" dirty="0"/>
              <a:t> </a:t>
            </a:r>
            <a:r>
              <a:rPr spc="-35" dirty="0"/>
              <a:t>pie</a:t>
            </a:r>
            <a:r>
              <a:rPr spc="114" dirty="0"/>
              <a:t> </a:t>
            </a:r>
            <a:r>
              <a:rPr spc="-50" dirty="0"/>
              <a:t>chart,</a:t>
            </a:r>
            <a:r>
              <a:rPr spc="75" dirty="0"/>
              <a:t> </a:t>
            </a:r>
            <a:r>
              <a:rPr spc="-40" dirty="0"/>
              <a:t>rangeslider</a:t>
            </a:r>
            <a:r>
              <a:rPr spc="-15" dirty="0"/>
              <a:t> </a:t>
            </a:r>
            <a:r>
              <a:rPr spc="-60" dirty="0"/>
              <a:t>and</a:t>
            </a:r>
            <a:r>
              <a:rPr spc="75" dirty="0"/>
              <a:t> </a:t>
            </a:r>
            <a:r>
              <a:rPr spc="-25" dirty="0"/>
              <a:t>scatter</a:t>
            </a:r>
            <a:r>
              <a:rPr spc="-20" dirty="0"/>
              <a:t> </a:t>
            </a:r>
            <a:r>
              <a:rPr spc="25" dirty="0"/>
              <a:t>plot </a:t>
            </a:r>
            <a:r>
              <a:rPr spc="-40" dirty="0"/>
              <a:t>components</a:t>
            </a:r>
          </a:p>
          <a:p>
            <a:pPr marL="746760" lvl="1" indent="-229870">
              <a:lnSpc>
                <a:spcPts val="212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allows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</a:t>
            </a:r>
            <a:r>
              <a:rPr sz="1800" spc="10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sites</a:t>
            </a:r>
            <a:endParaRPr sz="1800" dirty="0">
              <a:latin typeface="Microsoft Sans Serif"/>
              <a:cs typeface="Microsoft Sans Serif"/>
            </a:endParaRPr>
          </a:p>
          <a:p>
            <a:pPr marL="746760">
              <a:lnSpc>
                <a:spcPts val="2240"/>
              </a:lnSpc>
            </a:pPr>
            <a:r>
              <a:rPr sz="1900" i="1" spc="-100" dirty="0">
                <a:solidFill>
                  <a:srgbClr val="000000"/>
                </a:solidFill>
                <a:latin typeface="Arial"/>
                <a:cs typeface="Arial"/>
              </a:rPr>
              <a:t>(dash_core_components.Dropdown)</a:t>
            </a:r>
            <a:r>
              <a:rPr sz="1800" spc="-100" dirty="0">
                <a:solidFill>
                  <a:srgbClr val="000000"/>
                </a:solidFill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746760" marR="1196340" lvl="1" indent="-229235">
              <a:lnSpc>
                <a:spcPts val="218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75" dirty="0">
                <a:latin typeface="Microsoft Sans Serif"/>
                <a:cs typeface="Microsoft Sans Serif"/>
              </a:rPr>
              <a:t>Pie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chart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total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total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failure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chosen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dropdown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component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900" i="1" spc="-80" dirty="0">
                <a:latin typeface="Arial"/>
                <a:cs typeface="Arial"/>
              </a:rPr>
              <a:t>(plotly.express.pie)</a:t>
            </a:r>
            <a:r>
              <a:rPr sz="1800" spc="-80" dirty="0"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  <a:p>
            <a:pPr marL="746760" lvl="1" indent="-229870">
              <a:lnSpc>
                <a:spcPts val="2120"/>
              </a:lnSpc>
              <a:spcBef>
                <a:spcPts val="1370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Rangeslider</a:t>
            </a:r>
            <a:r>
              <a:rPr sz="1800" spc="-12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allows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fixed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range</a:t>
            </a:r>
            <a:endParaRPr sz="1800" dirty="0">
              <a:latin typeface="Microsoft Sans Serif"/>
              <a:cs typeface="Microsoft Sans Serif"/>
            </a:endParaRPr>
          </a:p>
          <a:p>
            <a:pPr marL="746760">
              <a:lnSpc>
                <a:spcPts val="2240"/>
              </a:lnSpc>
            </a:pPr>
            <a:r>
              <a:rPr sz="1900" i="1" spc="-110" dirty="0">
                <a:solidFill>
                  <a:srgbClr val="000000"/>
                </a:solidFill>
                <a:latin typeface="Arial"/>
                <a:cs typeface="Arial"/>
              </a:rPr>
              <a:t>(dash_core_components.RangeSlider)</a:t>
            </a:r>
            <a:r>
              <a:rPr sz="1800" spc="-110" dirty="0">
                <a:solidFill>
                  <a:srgbClr val="000000"/>
                </a:solidFill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746760" marR="1699895" lvl="1" indent="-229235">
              <a:lnSpc>
                <a:spcPts val="218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Scatter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chart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relationship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two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variables,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-10" dirty="0">
                <a:latin typeface="Microsoft Sans Serif"/>
                <a:cs typeface="Microsoft Sans Serif"/>
              </a:rPr>
              <a:t> particular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vs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900" i="1" spc="-80" dirty="0">
                <a:latin typeface="Arial"/>
                <a:cs typeface="Arial"/>
              </a:rPr>
              <a:t>(plotly.express.scatter)</a:t>
            </a:r>
            <a:r>
              <a:rPr sz="1800" spc="-80" dirty="0"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  <a:p>
            <a:pPr marL="47625">
              <a:lnSpc>
                <a:spcPct val="100000"/>
              </a:lnSpc>
            </a:pPr>
            <a:endParaRPr sz="2100" dirty="0"/>
          </a:p>
          <a:p>
            <a:pPr marL="47625">
              <a:lnSpc>
                <a:spcPct val="100000"/>
              </a:lnSpc>
              <a:spcBef>
                <a:spcPts val="20"/>
              </a:spcBef>
            </a:pPr>
            <a:endParaRPr sz="2100" dirty="0"/>
          </a:p>
          <a:p>
            <a:pPr marL="47625" marR="5080" algn="r">
              <a:lnSpc>
                <a:spcPct val="100000"/>
              </a:lnSpc>
              <a:spcBef>
                <a:spcPts val="1100"/>
              </a:spcBef>
            </a:pPr>
            <a:r>
              <a:rPr sz="1550" spc="110" dirty="0">
                <a:solidFill>
                  <a:srgbClr val="1C7CDB"/>
                </a:solidFill>
              </a:rPr>
              <a:t>14</a:t>
            </a:r>
            <a:endParaRPr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16518"/>
            <a:ext cx="6335395" cy="417893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z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GridSearchModel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1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best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Compute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test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comparison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Comparison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chosen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(see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7373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5" dirty="0"/>
              <a:t>Predictive</a:t>
            </a:r>
            <a:r>
              <a:rPr spc="110" dirty="0"/>
              <a:t> </a:t>
            </a:r>
            <a:r>
              <a:rPr spc="-120" dirty="0"/>
              <a:t>Analysis</a:t>
            </a:r>
            <a:r>
              <a:rPr spc="270" dirty="0"/>
              <a:t> </a:t>
            </a:r>
            <a:r>
              <a:rPr spc="-110" dirty="0"/>
              <a:t>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1659953"/>
            <a:ext cx="5105400" cy="155130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14509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326697"/>
            <a:ext cx="5974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that,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0255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-145" dirty="0"/>
              <a:t>Launch</a:t>
            </a:r>
            <a:r>
              <a:rPr spc="225" dirty="0"/>
              <a:t> </a:t>
            </a:r>
            <a:r>
              <a:rPr spc="-11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" y="1924050"/>
            <a:ext cx="11811000" cy="2543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18</a:t>
            </a:fld>
            <a:endParaRPr spc="9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305" y="5319966"/>
            <a:ext cx="982154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consideration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hand,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7402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0" dirty="0"/>
              <a:t> </a:t>
            </a:r>
            <a:r>
              <a:rPr spc="-175" dirty="0"/>
              <a:t>vs.</a:t>
            </a:r>
            <a:r>
              <a:rPr spc="190" dirty="0"/>
              <a:t> </a:t>
            </a:r>
            <a:r>
              <a:rPr spc="-145" dirty="0"/>
              <a:t>Launch</a:t>
            </a:r>
            <a:r>
              <a:rPr spc="275" dirty="0"/>
              <a:t> </a:t>
            </a:r>
            <a:r>
              <a:rPr spc="-10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" y="1924050"/>
            <a:ext cx="11925300" cy="2400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19</a:t>
            </a:fld>
            <a:endParaRPr spc="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225" y="1965188"/>
            <a:ext cx="2522220" cy="309816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14605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447029"/>
            <a:ext cx="1066990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types.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ES-L1,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5384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Success</a:t>
            </a:r>
            <a:r>
              <a:rPr spc="260" dirty="0"/>
              <a:t> </a:t>
            </a:r>
            <a:r>
              <a:rPr spc="-200" dirty="0"/>
              <a:t>Rate</a:t>
            </a:r>
            <a:r>
              <a:rPr spc="185" dirty="0"/>
              <a:t> </a:t>
            </a:r>
            <a:r>
              <a:rPr spc="-175" dirty="0"/>
              <a:t>vs.</a:t>
            </a:r>
            <a:r>
              <a:rPr spc="210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6175" y="1504950"/>
            <a:ext cx="4819650" cy="34766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20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957762"/>
            <a:ext cx="10413365" cy="1120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05"/>
              </a:spcBef>
            </a:pPr>
            <a:r>
              <a:rPr sz="1800" spc="-150" dirty="0">
                <a:latin typeface="Microsoft Sans Serif"/>
                <a:cs typeface="Microsoft Sans Serif"/>
              </a:rPr>
              <a:t>We </a:t>
            </a:r>
            <a:r>
              <a:rPr sz="1800" spc="-20" dirty="0">
                <a:latin typeface="Microsoft Sans Serif"/>
                <a:cs typeface="Microsoft Sans Serif"/>
              </a:rPr>
              <a:t>notice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65" dirty="0">
                <a:latin typeface="Microsoft Sans Serif"/>
                <a:cs typeface="Microsoft Sans Serif"/>
              </a:rPr>
              <a:t>increases </a:t>
            </a:r>
            <a:r>
              <a:rPr sz="1800" spc="15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30" dirty="0">
                <a:latin typeface="Microsoft Sans Serif"/>
                <a:cs typeface="Microsoft Sans Serif"/>
              </a:rPr>
              <a:t>number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15" dirty="0">
                <a:latin typeface="Microsoft Sans Serif"/>
                <a:cs typeface="Microsoft Sans Serif"/>
              </a:rPr>
              <a:t>flights </a:t>
            </a:r>
            <a:r>
              <a:rPr sz="1800" spc="5" dirty="0">
                <a:latin typeface="Microsoft Sans Serif"/>
                <a:cs typeface="Microsoft Sans Serif"/>
              </a:rPr>
              <a:t>for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160" dirty="0">
                <a:latin typeface="Microsoft Sans Serif"/>
                <a:cs typeface="Microsoft Sans Serif"/>
              </a:rPr>
              <a:t>LEO </a:t>
            </a:r>
            <a:r>
              <a:rPr sz="1800" spc="10" dirty="0">
                <a:latin typeface="Microsoft Sans Serif"/>
                <a:cs typeface="Microsoft Sans Serif"/>
              </a:rPr>
              <a:t>orbit. </a:t>
            </a:r>
            <a:r>
              <a:rPr sz="1800" spc="-45" dirty="0">
                <a:latin typeface="Microsoft Sans Serif"/>
                <a:cs typeface="Microsoft Sans Serif"/>
              </a:rPr>
              <a:t>For </a:t>
            </a:r>
            <a:r>
              <a:rPr sz="1800" spc="-75" dirty="0">
                <a:latin typeface="Microsoft Sans Serif"/>
                <a:cs typeface="Microsoft Sans Serif"/>
              </a:rPr>
              <a:t>some </a:t>
            </a:r>
            <a:r>
              <a:rPr sz="1800" spc="5" dirty="0">
                <a:latin typeface="Microsoft Sans Serif"/>
                <a:cs typeface="Microsoft Sans Serif"/>
              </a:rPr>
              <a:t>orbits </a:t>
            </a:r>
            <a:r>
              <a:rPr sz="1800" spc="-10" dirty="0">
                <a:latin typeface="Microsoft Sans Serif"/>
                <a:cs typeface="Microsoft Sans Serif"/>
              </a:rPr>
              <a:t>like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75" dirty="0">
                <a:latin typeface="Microsoft Sans Serif"/>
                <a:cs typeface="Microsoft Sans Serif"/>
              </a:rPr>
              <a:t>GTO, </a:t>
            </a:r>
            <a:r>
              <a:rPr sz="1800" spc="-30" dirty="0">
                <a:latin typeface="Microsoft Sans Serif"/>
                <a:cs typeface="Microsoft Sans Serif"/>
              </a:rPr>
              <a:t>there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20" dirty="0">
                <a:latin typeface="Microsoft Sans Serif"/>
                <a:cs typeface="Microsoft Sans Serif"/>
              </a:rPr>
              <a:t>no </a:t>
            </a:r>
            <a:r>
              <a:rPr sz="1800" spc="-15" dirty="0">
                <a:latin typeface="Microsoft Sans Serif"/>
                <a:cs typeface="Microsoft Sans Serif"/>
              </a:rPr>
              <a:t>relation </a:t>
            </a:r>
            <a:r>
              <a:rPr sz="1800" spc="-35" dirty="0">
                <a:latin typeface="Microsoft Sans Serif"/>
                <a:cs typeface="Microsoft Sans Serif"/>
              </a:rPr>
              <a:t>between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40" dirty="0">
                <a:latin typeface="Microsoft Sans Serif"/>
                <a:cs typeface="Microsoft Sans Serif"/>
              </a:rPr>
              <a:t>and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30" dirty="0">
                <a:latin typeface="Microsoft Sans Serif"/>
                <a:cs typeface="Microsoft Sans Serif"/>
              </a:rPr>
              <a:t>number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5" dirty="0">
                <a:latin typeface="Microsoft Sans Serif"/>
                <a:cs typeface="Microsoft Sans Serif"/>
              </a:rPr>
              <a:t>flights. </a:t>
            </a:r>
            <a:r>
              <a:rPr sz="1800" spc="-10" dirty="0">
                <a:latin typeface="Microsoft Sans Serif"/>
                <a:cs typeface="Microsoft Sans Serif"/>
              </a:rPr>
              <a:t>But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80" dirty="0">
                <a:latin typeface="Microsoft Sans Serif"/>
                <a:cs typeface="Microsoft Sans Serif"/>
              </a:rPr>
              <a:t>can </a:t>
            </a:r>
            <a:r>
              <a:rPr sz="1800" spc="-35" dirty="0">
                <a:latin typeface="Microsoft Sans Serif"/>
                <a:cs typeface="Microsoft Sans Serif"/>
              </a:rPr>
              <a:t>suppose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high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70" dirty="0">
                <a:latin typeface="Microsoft Sans Serif"/>
                <a:cs typeface="Microsoft Sans Serif"/>
              </a:rPr>
              <a:t>some </a:t>
            </a:r>
            <a:r>
              <a:rPr sz="1800" spc="5" dirty="0">
                <a:latin typeface="Microsoft Sans Serif"/>
                <a:cs typeface="Microsoft Sans Serif"/>
              </a:rPr>
              <a:t>orbits </a:t>
            </a:r>
            <a:r>
              <a:rPr sz="1800" spc="-10" dirty="0">
                <a:latin typeface="Microsoft Sans Serif"/>
                <a:cs typeface="Microsoft Sans Serif"/>
              </a:rPr>
              <a:t>like </a:t>
            </a:r>
            <a:r>
              <a:rPr sz="1800" spc="-200" dirty="0">
                <a:latin typeface="Microsoft Sans Serif"/>
                <a:cs typeface="Microsoft Sans Serif"/>
              </a:rPr>
              <a:t>SSO </a:t>
            </a:r>
            <a:r>
              <a:rPr sz="1800" spc="-5" dirty="0">
                <a:latin typeface="Microsoft Sans Serif"/>
                <a:cs typeface="Microsoft Sans Serif"/>
              </a:rPr>
              <a:t>or </a:t>
            </a:r>
            <a:r>
              <a:rPr sz="1800" spc="-160" dirty="0">
                <a:latin typeface="Microsoft Sans Serif"/>
                <a:cs typeface="Microsoft Sans Serif"/>
              </a:rPr>
              <a:t>HEO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30" dirty="0">
                <a:latin typeface="Microsoft Sans Serif"/>
                <a:cs typeface="Microsoft Sans Serif"/>
              </a:rPr>
              <a:t>due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knowledge </a:t>
            </a:r>
            <a:r>
              <a:rPr sz="1800" spc="-40" dirty="0">
                <a:latin typeface="Microsoft Sans Serif"/>
                <a:cs typeface="Microsoft Sans Serif"/>
              </a:rPr>
              <a:t>learned </a:t>
            </a:r>
            <a:r>
              <a:rPr sz="1800" spc="5" dirty="0">
                <a:latin typeface="Microsoft Sans Serif"/>
                <a:cs typeface="Microsoft Sans Serif"/>
              </a:rPr>
              <a:t>during </a:t>
            </a:r>
            <a:r>
              <a:rPr sz="1800" spc="-30" dirty="0">
                <a:latin typeface="Microsoft Sans Serif"/>
                <a:cs typeface="Microsoft Sans Serif"/>
              </a:rPr>
              <a:t>former </a:t>
            </a:r>
            <a:r>
              <a:rPr sz="1800" spc="-55" dirty="0">
                <a:latin typeface="Microsoft Sans Serif"/>
                <a:cs typeface="Microsoft Sans Serif"/>
              </a:rPr>
              <a:t>launches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other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orbits.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8216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990725"/>
            <a:ext cx="11591925" cy="2333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21</a:t>
            </a:fld>
            <a:endParaRPr spc="9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716462"/>
            <a:ext cx="1019937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10" dirty="0">
                <a:latin typeface="Microsoft Sans Serif"/>
                <a:cs typeface="Microsoft Sans Serif"/>
              </a:rPr>
              <a:t>The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 </a:t>
            </a:r>
            <a:r>
              <a:rPr sz="1800" spc="-15" dirty="0">
                <a:latin typeface="Microsoft Sans Serif"/>
                <a:cs typeface="Microsoft Sans Serif"/>
              </a:rPr>
              <a:t>of the </a:t>
            </a:r>
            <a:r>
              <a:rPr sz="1800" spc="-40" dirty="0">
                <a:latin typeface="Microsoft Sans Serif"/>
                <a:cs typeface="Microsoft Sans Serif"/>
              </a:rPr>
              <a:t>payloads </a:t>
            </a:r>
            <a:r>
              <a:rPr sz="1800" spc="-75" dirty="0">
                <a:latin typeface="Microsoft Sans Serif"/>
                <a:cs typeface="Microsoft Sans Serif"/>
              </a:rPr>
              <a:t>can </a:t>
            </a:r>
            <a:r>
              <a:rPr sz="1800" spc="-80" dirty="0">
                <a:latin typeface="Microsoft Sans Serif"/>
                <a:cs typeface="Microsoft Sans Serif"/>
              </a:rPr>
              <a:t>have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great </a:t>
            </a:r>
            <a:r>
              <a:rPr sz="1800" spc="-30" dirty="0">
                <a:latin typeface="Microsoft Sans Serif"/>
                <a:cs typeface="Microsoft Sans Serif"/>
              </a:rPr>
              <a:t>influence </a:t>
            </a:r>
            <a:r>
              <a:rPr sz="1800" spc="-40" dirty="0">
                <a:latin typeface="Microsoft Sans Serif"/>
                <a:cs typeface="Microsoft Sans Serif"/>
              </a:rPr>
              <a:t>on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 the </a:t>
            </a:r>
            <a:r>
              <a:rPr sz="1800" spc="-55" dirty="0">
                <a:latin typeface="Microsoft Sans Serif"/>
                <a:cs typeface="Microsoft Sans Serif"/>
              </a:rPr>
              <a:t>launches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spc="-30" dirty="0">
                <a:latin typeface="Microsoft Sans Serif"/>
                <a:cs typeface="Microsoft Sans Serif"/>
              </a:rPr>
              <a:t>certain 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orbits.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For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example,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heavier</a:t>
            </a:r>
            <a:r>
              <a:rPr sz="1800" spc="1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payloads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improve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rate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LEO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orbit.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Another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finding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decreasing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4" dirty="0">
                <a:latin typeface="Microsoft Sans Serif"/>
                <a:cs typeface="Microsoft Sans Serif"/>
              </a:rPr>
              <a:t>GTO  </a:t>
            </a:r>
            <a:r>
              <a:rPr sz="1800" spc="25" dirty="0">
                <a:latin typeface="Microsoft Sans Serif"/>
                <a:cs typeface="Microsoft Sans Serif"/>
              </a:rPr>
              <a:t>orbit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improves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288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5" dirty="0"/>
              <a:t> </a:t>
            </a:r>
            <a:r>
              <a:rPr spc="-175" dirty="0"/>
              <a:t>vs.</a:t>
            </a:r>
            <a:r>
              <a:rPr spc="200" dirty="0"/>
              <a:t> </a:t>
            </a:r>
            <a:r>
              <a:rPr spc="10" dirty="0"/>
              <a:t>Orbit</a:t>
            </a:r>
            <a:r>
              <a:rPr spc="165" dirty="0"/>
              <a:t> </a:t>
            </a:r>
            <a:r>
              <a:rPr spc="-17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75" y="2009775"/>
            <a:ext cx="11991975" cy="24098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22</a:t>
            </a:fld>
            <a:endParaRPr spc="9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072062"/>
            <a:ext cx="702055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Microsoft Sans Serif"/>
                <a:cs typeface="Microsoft Sans Serif"/>
              </a:rPr>
              <a:t>Since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2013,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can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see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increase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Space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X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Rocket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083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04" dirty="0"/>
              <a:t> </a:t>
            </a:r>
            <a:r>
              <a:rPr spc="-245" dirty="0"/>
              <a:t>Success</a:t>
            </a:r>
            <a:r>
              <a:rPr spc="325" dirty="0"/>
              <a:t> </a:t>
            </a:r>
            <a:r>
              <a:rPr spc="-125" dirty="0"/>
              <a:t>Yearly</a:t>
            </a:r>
            <a:r>
              <a:rPr spc="100" dirty="0"/>
              <a:t> </a:t>
            </a:r>
            <a:r>
              <a:rPr spc="-10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2350" y="1428750"/>
            <a:ext cx="4924425" cy="3562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23</a:t>
            </a:fld>
            <a:endParaRPr spc="9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811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All</a:t>
            </a:r>
            <a:r>
              <a:rPr spc="75" dirty="0"/>
              <a:t> </a:t>
            </a:r>
            <a:r>
              <a:rPr spc="-145" dirty="0"/>
              <a:t>Launch</a:t>
            </a:r>
            <a:r>
              <a:rPr spc="280" dirty="0"/>
              <a:t> </a:t>
            </a:r>
            <a:r>
              <a:rPr spc="-105" dirty="0"/>
              <a:t>Site</a:t>
            </a:r>
            <a:r>
              <a:rPr spc="95" dirty="0"/>
              <a:t> </a:t>
            </a:r>
            <a:r>
              <a:rPr spc="-210" dirty="0"/>
              <a:t>Names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05075"/>
            <a:ext cx="4419600" cy="2762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9125" y="2133600"/>
            <a:ext cx="962025" cy="12287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24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850900" y="3752913"/>
            <a:ext cx="495554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5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o</a:t>
            </a:r>
            <a:r>
              <a:rPr sz="1800" spc="5" dirty="0">
                <a:latin typeface="Microsoft Sans Serif"/>
                <a:cs typeface="Microsoft Sans Serif"/>
              </a:rPr>
              <a:t>f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229" dirty="0">
                <a:latin typeface="Microsoft Sans Serif"/>
                <a:cs typeface="Microsoft Sans Serif"/>
              </a:rPr>
              <a:t>S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I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25" dirty="0">
                <a:latin typeface="Microsoft Sans Serif"/>
                <a:cs typeface="Microsoft Sans Serif"/>
              </a:rPr>
              <a:t>CT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q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" dirty="0">
                <a:latin typeface="Microsoft Sans Serif"/>
                <a:cs typeface="Microsoft Sans Serif"/>
              </a:rPr>
              <a:t>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e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v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0" dirty="0">
                <a:latin typeface="Microsoft Sans Serif"/>
                <a:cs typeface="Microsoft Sans Serif"/>
              </a:rPr>
              <a:t>duplicate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LAUNCH_SITE.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26185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10" dirty="0"/>
              <a:t> </a:t>
            </a:r>
            <a:r>
              <a:rPr spc="-105" dirty="0"/>
              <a:t>Site</a:t>
            </a:r>
            <a:r>
              <a:rPr spc="175" dirty="0"/>
              <a:t> </a:t>
            </a:r>
            <a:r>
              <a:rPr spc="-210" dirty="0"/>
              <a:t>Names</a:t>
            </a:r>
            <a:r>
              <a:rPr spc="185" dirty="0"/>
              <a:t> </a:t>
            </a:r>
            <a:r>
              <a:rPr spc="-60" dirty="0"/>
              <a:t>Begin</a:t>
            </a:r>
            <a:r>
              <a:rPr spc="70" dirty="0"/>
              <a:t> </a:t>
            </a:r>
            <a:r>
              <a:rPr spc="20" dirty="0"/>
              <a:t>with</a:t>
            </a:r>
            <a:r>
              <a:rPr spc="140" dirty="0"/>
              <a:t> </a:t>
            </a:r>
            <a:r>
              <a:rPr spc="-215" dirty="0"/>
              <a:t>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900" y="3752913"/>
            <a:ext cx="1165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E</a:t>
            </a:r>
            <a:r>
              <a:rPr sz="1800" b="1" spc="-180" dirty="0">
                <a:latin typeface="Arial"/>
                <a:cs typeface="Arial"/>
              </a:rPr>
              <a:t>x</a:t>
            </a:r>
            <a:r>
              <a:rPr sz="1800" b="1" spc="-55" dirty="0">
                <a:latin typeface="Arial"/>
                <a:cs typeface="Arial"/>
              </a:rPr>
              <a:t>pl</a:t>
            </a:r>
            <a:r>
              <a:rPr sz="1800" b="1" spc="-180" dirty="0">
                <a:latin typeface="Arial"/>
                <a:cs typeface="Arial"/>
              </a:rPr>
              <a:t>a</a:t>
            </a:r>
            <a:r>
              <a:rPr sz="1800" b="1" spc="-130" dirty="0">
                <a:latin typeface="Arial"/>
                <a:cs typeface="Arial"/>
              </a:rPr>
              <a:t>n</a:t>
            </a:r>
            <a:r>
              <a:rPr sz="1800" b="1" spc="-18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t</a:t>
            </a:r>
            <a:r>
              <a:rPr sz="1800" b="1" spc="-55" dirty="0">
                <a:latin typeface="Arial"/>
                <a:cs typeface="Arial"/>
              </a:rPr>
              <a:t>i</a:t>
            </a:r>
            <a:r>
              <a:rPr sz="1800" b="1" spc="-125" dirty="0">
                <a:latin typeface="Arial"/>
                <a:cs typeface="Arial"/>
              </a:rPr>
              <a:t>o</a:t>
            </a:r>
            <a:r>
              <a:rPr sz="1800" b="1" spc="-14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76525"/>
            <a:ext cx="4895850" cy="2381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1275" y="2095500"/>
            <a:ext cx="4895850" cy="29527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50900" y="4716462"/>
            <a:ext cx="478790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155" dirty="0">
                <a:latin typeface="Microsoft Sans Serif"/>
                <a:cs typeface="Microsoft Sans Serif"/>
              </a:rPr>
              <a:t>K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s 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45" dirty="0">
                <a:latin typeface="Microsoft Sans Serif"/>
                <a:cs typeface="Microsoft Sans Serif"/>
              </a:rPr>
              <a:t>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35" dirty="0">
                <a:latin typeface="Microsoft Sans Serif"/>
                <a:cs typeface="Microsoft Sans Serif"/>
              </a:rPr>
              <a:t>CCA.  </a:t>
            </a:r>
            <a:r>
              <a:rPr sz="1800" spc="-100" dirty="0">
                <a:latin typeface="Microsoft Sans Serif"/>
                <a:cs typeface="Microsoft Sans Serif"/>
              </a:rPr>
              <a:t>LIMIT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5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5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records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from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25</a:t>
            </a:fld>
            <a:endParaRPr spc="9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7096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Total</a:t>
            </a:r>
            <a:r>
              <a:rPr spc="145" dirty="0"/>
              <a:t> </a:t>
            </a:r>
            <a:r>
              <a:rPr spc="-125" dirty="0"/>
              <a:t>Payload</a:t>
            </a:r>
            <a:r>
              <a:rPr spc="145" dirty="0"/>
              <a:t> </a:t>
            </a:r>
            <a:r>
              <a:rPr spc="-22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5210175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514600"/>
            <a:ext cx="1828800" cy="457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479806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159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sum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masses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40" dirty="0">
                <a:latin typeface="Microsoft Sans Serif"/>
                <a:cs typeface="Microsoft Sans Serif"/>
              </a:rPr>
              <a:t>er</a:t>
            </a:r>
            <a:r>
              <a:rPr sz="1800" spc="-12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160" dirty="0">
                <a:latin typeface="Microsoft Sans Serif"/>
                <a:cs typeface="Microsoft Sans Serif"/>
              </a:rPr>
              <a:t>A</a:t>
            </a:r>
            <a:r>
              <a:rPr sz="1800" spc="-150" dirty="0">
                <a:latin typeface="Microsoft Sans Serif"/>
                <a:cs typeface="Microsoft Sans Serif"/>
              </a:rPr>
              <a:t>S</a:t>
            </a:r>
            <a:r>
              <a:rPr sz="1800" spc="-7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(</a:t>
            </a:r>
            <a:r>
              <a:rPr sz="1800" spc="-260" dirty="0">
                <a:latin typeface="Microsoft Sans Serif"/>
                <a:cs typeface="Microsoft Sans Serif"/>
              </a:rPr>
              <a:t>C</a:t>
            </a:r>
            <a:r>
              <a:rPr sz="1800" spc="-250" dirty="0">
                <a:latin typeface="Microsoft Sans Serif"/>
                <a:cs typeface="Microsoft Sans Serif"/>
              </a:rPr>
              <a:t>R</a:t>
            </a:r>
            <a:r>
              <a:rPr sz="1800" spc="-229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)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26</a:t>
            </a:fld>
            <a:endParaRPr spc="9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726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Average</a:t>
            </a:r>
            <a:r>
              <a:rPr spc="105" dirty="0"/>
              <a:t> </a:t>
            </a:r>
            <a:r>
              <a:rPr spc="-125" dirty="0"/>
              <a:t>Payload</a:t>
            </a:r>
            <a:r>
              <a:rPr spc="240" dirty="0"/>
              <a:t> </a:t>
            </a:r>
            <a:r>
              <a:rPr spc="-225" dirty="0"/>
              <a:t>Mass</a:t>
            </a:r>
            <a:r>
              <a:rPr spc="190" dirty="0"/>
              <a:t> </a:t>
            </a:r>
            <a:r>
              <a:rPr spc="-40" dirty="0"/>
              <a:t>by</a:t>
            </a:r>
            <a:r>
              <a:rPr spc="185" dirty="0"/>
              <a:t> </a:t>
            </a:r>
            <a:r>
              <a:rPr spc="-45" dirty="0"/>
              <a:t>F9</a:t>
            </a:r>
            <a:r>
              <a:rPr spc="170" dirty="0"/>
              <a:t> </a:t>
            </a:r>
            <a:r>
              <a:rPr spc="3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4933950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419350"/>
            <a:ext cx="1866900" cy="4762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169535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99100"/>
              </a:lnSpc>
              <a:spcBef>
                <a:spcPts val="149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 </a:t>
            </a:r>
            <a:r>
              <a:rPr sz="1800" spc="-35" dirty="0">
                <a:latin typeface="Microsoft Sans Serif"/>
                <a:cs typeface="Microsoft Sans Serif"/>
              </a:rPr>
              <a:t>query </a:t>
            </a:r>
            <a:r>
              <a:rPr sz="1800" spc="-30" dirty="0">
                <a:latin typeface="Microsoft Sans Serif"/>
                <a:cs typeface="Microsoft Sans Serif"/>
              </a:rPr>
              <a:t>returns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65" dirty="0">
                <a:latin typeface="Microsoft Sans Serif"/>
                <a:cs typeface="Microsoft Sans Serif"/>
              </a:rPr>
              <a:t>average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20" dirty="0">
                <a:latin typeface="Microsoft Sans Serif"/>
                <a:cs typeface="Microsoft Sans Serif"/>
              </a:rPr>
              <a:t>all </a:t>
            </a:r>
            <a:r>
              <a:rPr sz="1800" spc="-35" dirty="0"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latin typeface="Microsoft Sans Serif"/>
                <a:cs typeface="Microsoft Sans Serif"/>
              </a:rPr>
              <a:t>masses 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-15" dirty="0">
                <a:latin typeface="Microsoft Sans Serif"/>
                <a:cs typeface="Microsoft Sans Serif"/>
              </a:rPr>
              <a:t>the booster </a:t>
            </a:r>
            <a:r>
              <a:rPr sz="1800" spc="-45" dirty="0">
                <a:latin typeface="Microsoft Sans Serif"/>
                <a:cs typeface="Microsoft Sans Serif"/>
              </a:rPr>
              <a:t>version </a:t>
            </a:r>
            <a:r>
              <a:rPr sz="1800" spc="-35" dirty="0">
                <a:latin typeface="Microsoft Sans Serif"/>
                <a:cs typeface="Microsoft Sans Serif"/>
              </a:rPr>
              <a:t>contains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5" dirty="0">
                <a:latin typeface="Microsoft Sans Serif"/>
                <a:cs typeface="Microsoft Sans Serif"/>
              </a:rPr>
              <a:t>substring </a:t>
            </a:r>
            <a:r>
              <a:rPr sz="1800" spc="-25" dirty="0">
                <a:latin typeface="Microsoft Sans Serif"/>
                <a:cs typeface="Microsoft Sans Serif"/>
              </a:rPr>
              <a:t>F9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v1.1.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27</a:t>
            </a:fld>
            <a:endParaRPr spc="9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5596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First</a:t>
            </a:r>
            <a:r>
              <a:rPr spc="165" dirty="0"/>
              <a:t> </a:t>
            </a:r>
            <a:r>
              <a:rPr spc="-175" dirty="0"/>
              <a:t>Successful</a:t>
            </a:r>
            <a:r>
              <a:rPr spc="405" dirty="0"/>
              <a:t> </a:t>
            </a:r>
            <a:r>
              <a:rPr spc="-100" dirty="0"/>
              <a:t>Ground</a:t>
            </a:r>
            <a:r>
              <a:rPr spc="175" dirty="0"/>
              <a:t> </a:t>
            </a:r>
            <a:r>
              <a:rPr spc="-55" dirty="0"/>
              <a:t>Landing</a:t>
            </a:r>
            <a:r>
              <a:rPr spc="180" dirty="0"/>
              <a:t> </a:t>
            </a:r>
            <a:r>
              <a:rPr spc="-85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47950"/>
            <a:ext cx="5486400" cy="1905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200" y="2381250"/>
            <a:ext cx="914400" cy="5429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3527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710565">
              <a:lnSpc>
                <a:spcPts val="2100"/>
              </a:lnSpc>
              <a:spcBef>
                <a:spcPts val="1595"/>
              </a:spcBef>
            </a:pPr>
            <a:r>
              <a:rPr sz="1800" spc="-30" dirty="0">
                <a:latin typeface="Microsoft Sans Serif"/>
                <a:cs typeface="Microsoft Sans Serif"/>
              </a:rPr>
              <a:t>With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query,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oldest </a:t>
            </a:r>
            <a:r>
              <a:rPr sz="1800" spc="-60" dirty="0"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" dirty="0">
                <a:latin typeface="Microsoft Sans Serif"/>
                <a:cs typeface="Microsoft Sans Serif"/>
              </a:rPr>
              <a:t>et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40" dirty="0">
                <a:latin typeface="Microsoft Sans Serif"/>
                <a:cs typeface="Microsoft Sans Serif"/>
              </a:rPr>
              <a:t>er</a:t>
            </a:r>
            <a:r>
              <a:rPr sz="1800" spc="95" dirty="0">
                <a:latin typeface="Microsoft Sans Serif"/>
                <a:cs typeface="Microsoft Sans Serif"/>
              </a:rPr>
              <a:t> t</a:t>
            </a:r>
            <a:r>
              <a:rPr sz="1800" spc="-10" dirty="0">
                <a:latin typeface="Microsoft Sans Serif"/>
                <a:cs typeface="Microsoft Sans Serif"/>
              </a:rPr>
              <a:t>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k</a:t>
            </a:r>
            <a:r>
              <a:rPr sz="1800" spc="-65" dirty="0">
                <a:latin typeface="Microsoft Sans Serif"/>
                <a:cs typeface="Microsoft Sans Serif"/>
              </a:rPr>
              <a:t>eep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y  </a:t>
            </a:r>
            <a:r>
              <a:rPr sz="1800" spc="-45" dirty="0">
                <a:latin typeface="Microsoft Sans Serif"/>
                <a:cs typeface="Microsoft Sans Serif"/>
              </a:rPr>
              <a:t>records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-5" dirty="0">
                <a:latin typeface="Microsoft Sans Serif"/>
                <a:cs typeface="Microsoft Sans Serif"/>
              </a:rPr>
              <a:t>landing </a:t>
            </a:r>
            <a:r>
              <a:rPr sz="1800" spc="-85" dirty="0">
                <a:latin typeface="Microsoft Sans Serif"/>
                <a:cs typeface="Microsoft Sans Serif"/>
              </a:rPr>
              <a:t>was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successful. </a:t>
            </a:r>
            <a:r>
              <a:rPr sz="1800" spc="-3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5" dirty="0">
                <a:latin typeface="Microsoft Sans Serif"/>
                <a:cs typeface="Microsoft Sans Serif"/>
              </a:rPr>
              <a:t>MIN 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function,</a:t>
            </a:r>
            <a:r>
              <a:rPr sz="1800" spc="-70" dirty="0">
                <a:latin typeface="Microsoft Sans Serif"/>
                <a:cs typeface="Microsoft Sans Serif"/>
              </a:rPr>
              <a:t> we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record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oldest </a:t>
            </a:r>
            <a:r>
              <a:rPr sz="1800" spc="-35" dirty="0">
                <a:latin typeface="Microsoft Sans Serif"/>
                <a:cs typeface="Microsoft Sans Serif"/>
              </a:rPr>
              <a:t>date.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28</a:t>
            </a:fld>
            <a:endParaRPr spc="9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45782"/>
            <a:ext cx="960564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110" dirty="0"/>
              <a:t>Successful</a:t>
            </a:r>
            <a:r>
              <a:rPr sz="2450" spc="250" dirty="0"/>
              <a:t> </a:t>
            </a:r>
            <a:r>
              <a:rPr sz="2450" spc="-40" dirty="0"/>
              <a:t>Drone</a:t>
            </a:r>
            <a:r>
              <a:rPr sz="2450" spc="135" dirty="0"/>
              <a:t> </a:t>
            </a:r>
            <a:r>
              <a:rPr sz="2450" spc="-60" dirty="0"/>
              <a:t>Ship</a:t>
            </a:r>
            <a:r>
              <a:rPr sz="2450" spc="60" dirty="0"/>
              <a:t> </a:t>
            </a:r>
            <a:r>
              <a:rPr sz="2450" spc="-25" dirty="0"/>
              <a:t>Landing</a:t>
            </a:r>
            <a:r>
              <a:rPr sz="2450" spc="60" dirty="0"/>
              <a:t> </a:t>
            </a:r>
            <a:r>
              <a:rPr sz="2450" spc="20" dirty="0"/>
              <a:t>with</a:t>
            </a:r>
            <a:r>
              <a:rPr sz="2450" spc="135" dirty="0"/>
              <a:t> </a:t>
            </a:r>
            <a:r>
              <a:rPr sz="2450" spc="-85" dirty="0"/>
              <a:t>Payload</a:t>
            </a:r>
            <a:r>
              <a:rPr sz="2450" spc="200" dirty="0"/>
              <a:t> </a:t>
            </a:r>
            <a:r>
              <a:rPr sz="2450" spc="-25" dirty="0"/>
              <a:t>between</a:t>
            </a:r>
            <a:r>
              <a:rPr sz="2450" spc="65" dirty="0"/>
              <a:t> </a:t>
            </a:r>
            <a:r>
              <a:rPr sz="2450" spc="135" dirty="0"/>
              <a:t>4000</a:t>
            </a:r>
            <a:r>
              <a:rPr sz="2450" spc="110" dirty="0"/>
              <a:t> </a:t>
            </a:r>
            <a:r>
              <a:rPr sz="2450" spc="-50" dirty="0"/>
              <a:t>and</a:t>
            </a:r>
            <a:r>
              <a:rPr sz="2450" spc="130" dirty="0"/>
              <a:t> </a:t>
            </a:r>
            <a:r>
              <a:rPr sz="2450" spc="135" dirty="0"/>
              <a:t>6000</a:t>
            </a:r>
            <a:endParaRPr sz="24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86050"/>
            <a:ext cx="538162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209800"/>
            <a:ext cx="1000125" cy="12096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17795" cy="187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  <a:spcBef>
                <a:spcPts val="1480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landing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40" dirty="0">
                <a:latin typeface="Microsoft Sans Serif"/>
                <a:cs typeface="Microsoft Sans Serif"/>
              </a:rPr>
              <a:t>y</a:t>
            </a:r>
            <a:r>
              <a:rPr sz="1800" spc="-10" dirty="0">
                <a:latin typeface="Microsoft Sans Serif"/>
                <a:cs typeface="Microsoft Sans Serif"/>
              </a:rPr>
              <a:t>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1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t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85" dirty="0">
                <a:latin typeface="Microsoft Sans Serif"/>
                <a:cs typeface="Microsoft Sans Serif"/>
              </a:rPr>
              <a:t>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400</a:t>
            </a:r>
            <a:r>
              <a:rPr sz="1800" spc="55" dirty="0">
                <a:latin typeface="Microsoft Sans Serif"/>
                <a:cs typeface="Microsoft Sans Serif"/>
              </a:rPr>
              <a:t>0 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110" dirty="0">
                <a:latin typeface="Microsoft Sans Serif"/>
                <a:cs typeface="Microsoft Sans Serif"/>
              </a:rPr>
              <a:t>6000 </a:t>
            </a:r>
            <a:r>
              <a:rPr sz="1800" spc="-20" dirty="0">
                <a:latin typeface="Microsoft Sans Serif"/>
                <a:cs typeface="Microsoft Sans Serif"/>
              </a:rPr>
              <a:t>kg.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210" dirty="0">
                <a:latin typeface="Microsoft Sans Serif"/>
                <a:cs typeface="Microsoft Sans Serif"/>
              </a:rPr>
              <a:t>WHERE</a:t>
            </a:r>
            <a:r>
              <a:rPr sz="1800" spc="-204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-85" dirty="0">
                <a:latin typeface="Microsoft Sans Serif"/>
                <a:cs typeface="Microsoft Sans Serif"/>
              </a:rPr>
              <a:t>AND </a:t>
            </a:r>
            <a:r>
              <a:rPr sz="1800" spc="-70" dirty="0">
                <a:latin typeface="Microsoft Sans Serif"/>
                <a:cs typeface="Microsoft Sans Serif"/>
              </a:rPr>
              <a:t>clauses </a:t>
            </a:r>
            <a:r>
              <a:rPr sz="1800" spc="15" dirty="0">
                <a:latin typeface="Microsoft Sans Serif"/>
                <a:cs typeface="Microsoft Sans Serif"/>
              </a:rPr>
              <a:t>filter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29</a:t>
            </a:fld>
            <a:endParaRPr spc="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542" y="1284442"/>
            <a:ext cx="6156325" cy="4855845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6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API,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Q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endParaRPr sz="18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8608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Executive</a:t>
            </a:r>
            <a:r>
              <a:rPr spc="140" dirty="0"/>
              <a:t> </a:t>
            </a:r>
            <a:r>
              <a:rPr spc="-18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78281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60" dirty="0"/>
              <a:t>Total</a:t>
            </a:r>
            <a:r>
              <a:rPr sz="3050" spc="170" dirty="0"/>
              <a:t> </a:t>
            </a:r>
            <a:r>
              <a:rPr sz="3050" spc="-70" dirty="0"/>
              <a:t>Number</a:t>
            </a:r>
            <a:r>
              <a:rPr sz="3050" spc="160" dirty="0"/>
              <a:t> </a:t>
            </a:r>
            <a:r>
              <a:rPr sz="3050" spc="20" dirty="0"/>
              <a:t>of</a:t>
            </a:r>
            <a:r>
              <a:rPr sz="3050" spc="125" dirty="0"/>
              <a:t> </a:t>
            </a:r>
            <a:r>
              <a:rPr sz="3050" spc="-120" dirty="0"/>
              <a:t>Successful</a:t>
            </a:r>
            <a:r>
              <a:rPr sz="3050" spc="105" dirty="0"/>
              <a:t> </a:t>
            </a:r>
            <a:r>
              <a:rPr sz="3050" spc="-70" dirty="0"/>
              <a:t>and</a:t>
            </a:r>
            <a:r>
              <a:rPr sz="3050" spc="155" dirty="0"/>
              <a:t> </a:t>
            </a:r>
            <a:r>
              <a:rPr sz="3050" spc="-70" dirty="0"/>
              <a:t>Failure</a:t>
            </a:r>
            <a:r>
              <a:rPr sz="3050" spc="204" dirty="0"/>
              <a:t> </a:t>
            </a:r>
            <a:r>
              <a:rPr sz="3050" spc="-65" dirty="0"/>
              <a:t>Mission</a:t>
            </a:r>
            <a:r>
              <a:rPr sz="3050" spc="175" dirty="0"/>
              <a:t> </a:t>
            </a:r>
            <a:r>
              <a:rPr sz="3050" spc="-95" dirty="0"/>
              <a:t>Outcomes</a:t>
            </a:r>
            <a:endParaRPr sz="30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95575"/>
            <a:ext cx="5486400" cy="228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0625" y="2581275"/>
            <a:ext cx="1276350" cy="4667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114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99"/>
              </a:lnSpc>
              <a:spcBef>
                <a:spcPts val="1475"/>
              </a:spcBef>
            </a:pP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29" dirty="0">
                <a:latin typeface="Microsoft Sans Serif"/>
                <a:cs typeface="Microsoft Sans Serif"/>
              </a:rPr>
              <a:t>SE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180" dirty="0">
                <a:latin typeface="Microsoft Sans Serif"/>
                <a:cs typeface="Microsoft Sans Serif"/>
              </a:rPr>
              <a:t>CT,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ho</a:t>
            </a:r>
            <a:r>
              <a:rPr sz="1800" spc="-45" dirty="0">
                <a:latin typeface="Microsoft Sans Serif"/>
                <a:cs typeface="Microsoft Sans Serif"/>
              </a:rPr>
              <a:t>w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40" dirty="0">
                <a:latin typeface="Microsoft Sans Serif"/>
                <a:cs typeface="Microsoft Sans Serif"/>
              </a:rPr>
              <a:t>bq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0" dirty="0">
                <a:latin typeface="Microsoft Sans Serif"/>
                <a:cs typeface="Microsoft Sans Serif"/>
              </a:rPr>
              <a:t>es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80" dirty="0">
                <a:latin typeface="Microsoft Sans Serif"/>
                <a:cs typeface="Microsoft Sans Serif"/>
              </a:rPr>
              <a:t>t  </a:t>
            </a:r>
            <a:r>
              <a:rPr sz="1800" spc="-15" dirty="0">
                <a:latin typeface="Microsoft Sans Serif"/>
                <a:cs typeface="Microsoft Sans Serif"/>
              </a:rPr>
              <a:t>return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results.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first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 counts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mission.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second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counts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unsuccessful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0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ow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155" dirty="0">
                <a:latin typeface="Microsoft Sans Serif"/>
                <a:cs typeface="Microsoft Sans Serif"/>
              </a:rPr>
              <a:t>K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0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7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</a:t>
            </a:r>
            <a:r>
              <a:rPr sz="1800" spc="-19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oun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0" dirty="0">
                <a:latin typeface="Microsoft Sans Serif"/>
                <a:cs typeface="Microsoft Sans Serif"/>
              </a:rPr>
              <a:t>s  </a:t>
            </a:r>
            <a:r>
              <a:rPr sz="1800" spc="-45" dirty="0">
                <a:latin typeface="Microsoft Sans Serif"/>
                <a:cs typeface="Microsoft Sans Serif"/>
              </a:rPr>
              <a:t>records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filtered.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30</a:t>
            </a:fld>
            <a:endParaRPr spc="9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3295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Boosters</a:t>
            </a:r>
            <a:r>
              <a:rPr spc="180" dirty="0"/>
              <a:t> </a:t>
            </a:r>
            <a:r>
              <a:rPr spc="-95" dirty="0"/>
              <a:t>Carried</a:t>
            </a:r>
            <a:r>
              <a:rPr spc="95" dirty="0"/>
              <a:t> </a:t>
            </a:r>
            <a:r>
              <a:rPr spc="-140" dirty="0"/>
              <a:t>Maximum</a:t>
            </a:r>
            <a:r>
              <a:rPr spc="280" dirty="0"/>
              <a:t> </a:t>
            </a:r>
            <a:r>
              <a:rPr spc="-125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57475"/>
            <a:ext cx="5486400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8225" y="1962150"/>
            <a:ext cx="1000125" cy="31908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2478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150" dirty="0">
                <a:latin typeface="Microsoft Sans Serif"/>
                <a:cs typeface="Microsoft Sans Serif"/>
              </a:rPr>
              <a:t>We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used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15" dirty="0">
                <a:latin typeface="Microsoft Sans Serif"/>
                <a:cs typeface="Microsoft Sans Serif"/>
              </a:rPr>
              <a:t>filter </a:t>
            </a:r>
            <a:r>
              <a:rPr sz="1800" spc="-25" dirty="0">
                <a:latin typeface="Microsoft Sans Serif"/>
                <a:cs typeface="Microsoft Sans Serif"/>
              </a:rPr>
              <a:t>data </a:t>
            </a:r>
            <a:r>
              <a:rPr sz="1800" spc="-20" dirty="0">
                <a:latin typeface="Microsoft Sans Serif"/>
                <a:cs typeface="Microsoft Sans Serif"/>
              </a:rPr>
              <a:t>by </a:t>
            </a:r>
            <a:r>
              <a:rPr sz="1800" spc="-10" dirty="0">
                <a:latin typeface="Microsoft Sans Serif"/>
                <a:cs typeface="Microsoft Sans Serif"/>
              </a:rPr>
              <a:t>returning </a:t>
            </a:r>
            <a:r>
              <a:rPr sz="1800" spc="-25" dirty="0">
                <a:latin typeface="Microsoft Sans Serif"/>
                <a:cs typeface="Microsoft Sans Serif"/>
              </a:rPr>
              <a:t>only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MAX</a:t>
            </a:r>
            <a:r>
              <a:rPr sz="1800" spc="-15" dirty="0">
                <a:latin typeface="Microsoft Sans Serif"/>
                <a:cs typeface="Microsoft Sans Serif"/>
              </a:rPr>
              <a:t> function.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main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uses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results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returns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unique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 </a:t>
            </a:r>
            <a:r>
              <a:rPr sz="1800" spc="-45" dirty="0">
                <a:latin typeface="Microsoft Sans Serif"/>
                <a:cs typeface="Microsoft Sans Serif"/>
              </a:rPr>
              <a:t>version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(SELECT</a:t>
            </a:r>
            <a:r>
              <a:rPr sz="1800" spc="-18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DISTINCT) </a:t>
            </a:r>
            <a:r>
              <a:rPr sz="1800" spc="1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50" dirty="0">
                <a:latin typeface="Microsoft Sans Serif"/>
                <a:cs typeface="Microsoft Sans Serif"/>
              </a:rPr>
              <a:t>heaviest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mass.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31</a:t>
            </a:fld>
            <a:endParaRPr spc="9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627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10" dirty="0"/>
              <a:t>2015</a:t>
            </a:r>
            <a:r>
              <a:rPr spc="70" dirty="0"/>
              <a:t> </a:t>
            </a:r>
            <a:r>
              <a:rPr spc="-145" dirty="0"/>
              <a:t>Launch</a:t>
            </a:r>
            <a:r>
              <a:rPr spc="190" dirty="0"/>
              <a:t> </a:t>
            </a:r>
            <a:r>
              <a:rPr spc="-150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28900"/>
            <a:ext cx="528637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4750" y="2409825"/>
            <a:ext cx="2390775" cy="7143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1145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month,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version,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55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oo</a:t>
            </a:r>
            <a:r>
              <a:rPr sz="1800" spc="-15" dirty="0">
                <a:latin typeface="Microsoft Sans Serif"/>
                <a:cs typeface="Microsoft Sans Serif"/>
              </a:rPr>
              <a:t>k  </a:t>
            </a:r>
            <a:r>
              <a:rPr sz="1800" spc="-45" dirty="0">
                <a:latin typeface="Microsoft Sans Serif"/>
                <a:cs typeface="Microsoft Sans Serif"/>
              </a:rPr>
              <a:t>place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75" dirty="0">
                <a:latin typeface="Microsoft Sans Serif"/>
                <a:cs typeface="Microsoft Sans Serif"/>
              </a:rPr>
              <a:t>2015.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Substr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function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process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date</a:t>
            </a:r>
            <a:r>
              <a:rPr sz="1800" spc="-5" dirty="0">
                <a:latin typeface="Microsoft Sans Serif"/>
                <a:cs typeface="Microsoft Sans Serif"/>
              </a:rPr>
              <a:t> in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order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take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month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year.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Substr(DATE,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4,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2)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 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month.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Substr(DATE,7,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4)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year.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32</a:t>
            </a:fld>
            <a:endParaRPr spc="9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987298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85355" algn="l"/>
              </a:tabLst>
            </a:pPr>
            <a:r>
              <a:rPr sz="2750" spc="-160" dirty="0"/>
              <a:t>Rank</a:t>
            </a:r>
            <a:r>
              <a:rPr sz="2750" spc="170" dirty="0"/>
              <a:t> </a:t>
            </a:r>
            <a:r>
              <a:rPr sz="2750" spc="-35" dirty="0"/>
              <a:t>Landing</a:t>
            </a:r>
            <a:r>
              <a:rPr sz="2750" spc="114" dirty="0"/>
              <a:t> </a:t>
            </a:r>
            <a:r>
              <a:rPr sz="2750" spc="-85" dirty="0"/>
              <a:t>Outcomes</a:t>
            </a:r>
            <a:r>
              <a:rPr sz="2750" spc="240" dirty="0"/>
              <a:t> </a:t>
            </a:r>
            <a:r>
              <a:rPr sz="2750" spc="-70" dirty="0"/>
              <a:t>Between</a:t>
            </a:r>
            <a:r>
              <a:rPr sz="2750" spc="55" dirty="0"/>
              <a:t> </a:t>
            </a:r>
            <a:r>
              <a:rPr sz="2750" spc="95" dirty="0"/>
              <a:t>2010-06-04	</a:t>
            </a:r>
            <a:r>
              <a:rPr sz="2750" spc="-60" dirty="0"/>
              <a:t>and</a:t>
            </a:r>
            <a:r>
              <a:rPr sz="2750" spc="35" dirty="0"/>
              <a:t> </a:t>
            </a:r>
            <a:r>
              <a:rPr sz="2750" spc="90" dirty="0"/>
              <a:t>2017-03-20</a:t>
            </a:r>
            <a:endParaRPr sz="27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495550"/>
            <a:ext cx="5591175" cy="5048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324100"/>
            <a:ext cx="2743200" cy="838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6732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40385">
              <a:lnSpc>
                <a:spcPts val="2100"/>
              </a:lnSpc>
              <a:spcBef>
                <a:spcPts val="1595"/>
              </a:spcBef>
              <a:tabLst>
                <a:tab pos="688975" algn="l"/>
              </a:tabLst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their 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oun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105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  <a:tabLst>
                <a:tab pos="1947545" algn="l"/>
              </a:tabLst>
            </a:pP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1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t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85" dirty="0">
                <a:latin typeface="Microsoft Sans Serif"/>
                <a:cs typeface="Microsoft Sans Serif"/>
              </a:rPr>
              <a:t>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04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06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45" dirty="0">
                <a:latin typeface="Microsoft Sans Serif"/>
                <a:cs typeface="Microsoft Sans Serif"/>
              </a:rPr>
              <a:t>1</a:t>
            </a:r>
            <a:r>
              <a:rPr sz="1800" spc="85" dirty="0">
                <a:latin typeface="Microsoft Sans Serif"/>
                <a:cs typeface="Microsoft Sans Serif"/>
              </a:rPr>
              <a:t>0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03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45" dirty="0">
                <a:latin typeface="Microsoft Sans Serif"/>
                <a:cs typeface="Microsoft Sans Serif"/>
              </a:rPr>
              <a:t>1</a:t>
            </a:r>
            <a:r>
              <a:rPr sz="1800" spc="114" dirty="0">
                <a:latin typeface="Microsoft Sans Serif"/>
                <a:cs typeface="Microsoft Sans Serif"/>
              </a:rPr>
              <a:t>7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85" dirty="0">
                <a:latin typeface="Microsoft Sans Serif"/>
                <a:cs typeface="Microsoft Sans Serif"/>
              </a:rPr>
              <a:t>G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13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14" dirty="0">
                <a:latin typeface="Microsoft Sans Serif"/>
                <a:cs typeface="Microsoft Sans Serif"/>
              </a:rPr>
              <a:t>P  </a:t>
            </a:r>
            <a:r>
              <a:rPr sz="1800" spc="-85" dirty="0">
                <a:latin typeface="Microsoft Sans Serif"/>
                <a:cs typeface="Microsoft Sans Serif"/>
              </a:rPr>
              <a:t>B</a:t>
            </a:r>
            <a:r>
              <a:rPr sz="1800" spc="-190" dirty="0">
                <a:latin typeface="Microsoft Sans Serif"/>
                <a:cs typeface="Microsoft Sans Serif"/>
              </a:rPr>
              <a:t>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g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40" dirty="0">
                <a:latin typeface="Microsoft Sans Serif"/>
                <a:cs typeface="Microsoft Sans Serif"/>
              </a:rPr>
              <a:t>p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  </a:t>
            </a:r>
            <a:r>
              <a:rPr sz="1800" spc="-135" dirty="0">
                <a:latin typeface="Microsoft Sans Serif"/>
                <a:cs typeface="Microsoft Sans Serif"/>
              </a:rPr>
              <a:t>O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7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B</a:t>
            </a:r>
            <a:r>
              <a:rPr sz="1800" spc="-190" dirty="0">
                <a:latin typeface="Microsoft Sans Serif"/>
                <a:cs typeface="Microsoft Sans Serif"/>
              </a:rPr>
              <a:t>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</a:t>
            </a:r>
            <a:r>
              <a:rPr sz="1800" spc="-19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229" dirty="0">
                <a:latin typeface="Microsoft Sans Serif"/>
                <a:cs typeface="Microsoft Sans Serif"/>
              </a:rPr>
              <a:t>ES</a:t>
            </a:r>
            <a:r>
              <a:rPr sz="1800" spc="-250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ho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c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</a:t>
            </a:r>
            <a:r>
              <a:rPr sz="1800" spc="-10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2100"/>
              </a:lnSpc>
            </a:pPr>
            <a:r>
              <a:rPr sz="1800" spc="-3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33</a:t>
            </a:fld>
            <a:endParaRPr spc="9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781357"/>
            <a:ext cx="7670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United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States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0731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25" dirty="0"/>
              <a:t> </a:t>
            </a:r>
            <a:r>
              <a:rPr spc="-130" dirty="0"/>
              <a:t>map</a:t>
            </a:r>
            <a:r>
              <a:rPr spc="254" dirty="0"/>
              <a:t> </a:t>
            </a:r>
            <a:r>
              <a:rPr spc="770" dirty="0"/>
              <a:t>–</a:t>
            </a:r>
            <a:r>
              <a:rPr spc="110" dirty="0"/>
              <a:t> </a:t>
            </a:r>
            <a:r>
              <a:rPr spc="-100" dirty="0"/>
              <a:t>Ground</a:t>
            </a:r>
            <a:r>
              <a:rPr spc="165" dirty="0"/>
              <a:t> </a:t>
            </a:r>
            <a:r>
              <a:rPr spc="-45" dirty="0"/>
              <a:t>stations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6475" y="1381125"/>
            <a:ext cx="705802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809932"/>
            <a:ext cx="935545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105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800" spc="7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 </a:t>
            </a:r>
            <a:r>
              <a:rPr sz="1800" spc="-114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8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 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4161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30" dirty="0"/>
              <a:t> </a:t>
            </a:r>
            <a:r>
              <a:rPr spc="-130" dirty="0"/>
              <a:t>map</a:t>
            </a:r>
            <a:r>
              <a:rPr spc="265" dirty="0"/>
              <a:t> </a:t>
            </a:r>
            <a:r>
              <a:rPr spc="770" dirty="0"/>
              <a:t>–</a:t>
            </a:r>
            <a:r>
              <a:rPr spc="114" dirty="0"/>
              <a:t> </a:t>
            </a:r>
            <a:r>
              <a:rPr spc="-75" dirty="0"/>
              <a:t>Color</a:t>
            </a:r>
            <a:r>
              <a:rPr spc="160" dirty="0"/>
              <a:t> </a:t>
            </a:r>
            <a:r>
              <a:rPr spc="-80" dirty="0"/>
              <a:t>Labeled</a:t>
            </a:r>
            <a:r>
              <a:rPr spc="110" dirty="0"/>
              <a:t> </a:t>
            </a:r>
            <a:r>
              <a:rPr spc="-105" dirty="0"/>
              <a:t>Markers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28675" y="1381125"/>
            <a:ext cx="10972800" cy="3981450"/>
            <a:chOff x="828675" y="1381125"/>
            <a:chExt cx="10972800" cy="39814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75" y="1381125"/>
              <a:ext cx="2743200" cy="2762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1875" y="2762250"/>
              <a:ext cx="2686050" cy="26003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0775" y="1390650"/>
              <a:ext cx="2857500" cy="2133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8275" y="2762250"/>
              <a:ext cx="2743200" cy="2400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4892611"/>
            <a:ext cx="6224905" cy="11588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924560">
              <a:lnSpc>
                <a:spcPct val="104400"/>
              </a:lnSpc>
              <a:spcBef>
                <a:spcPts val="5"/>
              </a:spcBef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es 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ys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es 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es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SLC-40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keeps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103104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50" dirty="0"/>
              <a:t>Folium</a:t>
            </a:r>
            <a:r>
              <a:rPr sz="2750" spc="180" dirty="0"/>
              <a:t> </a:t>
            </a:r>
            <a:r>
              <a:rPr sz="2750" spc="-85" dirty="0"/>
              <a:t>Map</a:t>
            </a:r>
            <a:r>
              <a:rPr sz="2750" spc="185" dirty="0"/>
              <a:t> </a:t>
            </a:r>
            <a:r>
              <a:rPr sz="2750" spc="580" dirty="0"/>
              <a:t>–</a:t>
            </a:r>
            <a:r>
              <a:rPr sz="2750" spc="135" dirty="0"/>
              <a:t> </a:t>
            </a:r>
            <a:r>
              <a:rPr sz="2750" spc="-90" dirty="0"/>
              <a:t>Distances</a:t>
            </a:r>
            <a:r>
              <a:rPr sz="2750" spc="155" dirty="0"/>
              <a:t> </a:t>
            </a:r>
            <a:r>
              <a:rPr sz="2750" spc="-40" dirty="0"/>
              <a:t>between</a:t>
            </a:r>
            <a:r>
              <a:rPr sz="2750" spc="120" dirty="0"/>
              <a:t> </a:t>
            </a:r>
            <a:r>
              <a:rPr sz="2750" spc="-270" dirty="0"/>
              <a:t>CCAFS</a:t>
            </a:r>
            <a:r>
              <a:rPr sz="2750" spc="120" dirty="0"/>
              <a:t> </a:t>
            </a:r>
            <a:r>
              <a:rPr sz="2750" spc="-85" dirty="0"/>
              <a:t>SLC-40</a:t>
            </a:r>
            <a:r>
              <a:rPr sz="2750" spc="140" dirty="0"/>
              <a:t> </a:t>
            </a:r>
            <a:r>
              <a:rPr sz="2750" spc="-60" dirty="0"/>
              <a:t>and</a:t>
            </a:r>
            <a:r>
              <a:rPr sz="2750" spc="180" dirty="0"/>
              <a:t> </a:t>
            </a:r>
            <a:r>
              <a:rPr sz="2750" spc="5" dirty="0"/>
              <a:t>its</a:t>
            </a:r>
            <a:r>
              <a:rPr sz="2750" spc="85" dirty="0"/>
              <a:t> </a:t>
            </a:r>
            <a:r>
              <a:rPr sz="2750" spc="-15" dirty="0"/>
              <a:t>proximities</a:t>
            </a:r>
            <a:endParaRPr sz="27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14500"/>
            <a:ext cx="4562475" cy="10096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3067050"/>
            <a:ext cx="4562475" cy="1295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9275" y="1466850"/>
            <a:ext cx="2562225" cy="32099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67725" y="1990725"/>
            <a:ext cx="3419475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323522"/>
            <a:ext cx="6200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897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Dashboard</a:t>
            </a:r>
            <a:r>
              <a:rPr spc="250" dirty="0"/>
              <a:t> </a:t>
            </a:r>
            <a:r>
              <a:rPr spc="770" dirty="0"/>
              <a:t>–</a:t>
            </a:r>
            <a:r>
              <a:rPr spc="110" dirty="0"/>
              <a:t> </a:t>
            </a:r>
            <a:r>
              <a:rPr spc="-75" dirty="0"/>
              <a:t>Total</a:t>
            </a:r>
            <a:r>
              <a:rPr spc="160" dirty="0"/>
              <a:t> </a:t>
            </a:r>
            <a:r>
              <a:rPr spc="-210" dirty="0"/>
              <a:t>success</a:t>
            </a:r>
            <a:r>
              <a:rPr spc="325" dirty="0"/>
              <a:t> </a:t>
            </a:r>
            <a:r>
              <a:rPr spc="-40" dirty="0"/>
              <a:t>by</a:t>
            </a:r>
            <a:r>
              <a:rPr spc="105" dirty="0"/>
              <a:t> </a:t>
            </a:r>
            <a:r>
              <a:rPr spc="-11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1828800"/>
            <a:ext cx="10934700" cy="2724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39</a:t>
            </a:fld>
            <a:endParaRPr spc="9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414" y="420624"/>
            <a:ext cx="24377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8225" y="1373417"/>
            <a:ext cx="10370185" cy="4049185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15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150" dirty="0">
              <a:latin typeface="Microsoft Sans Serif"/>
              <a:cs typeface="Microsoft Sans Serif"/>
            </a:endParaRPr>
          </a:p>
          <a:p>
            <a:pPr marL="469900" marR="5080" lvl="1">
              <a:lnSpc>
                <a:spcPts val="1950"/>
              </a:lnSpc>
              <a:spcBef>
                <a:spcPts val="1465"/>
              </a:spcBef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aim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will</a:t>
            </a:r>
            <a:r>
              <a:rPr sz="18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land.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says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dollars.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difference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determining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interesting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another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180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150" dirty="0">
              <a:latin typeface="Microsoft Sans Serif"/>
              <a:cs typeface="Microsoft Sans Serif"/>
            </a:endParaRPr>
          </a:p>
          <a:p>
            <a:pPr marL="469900" lvl="1">
              <a:lnSpc>
                <a:spcPct val="100000"/>
              </a:lnSpc>
              <a:spcBef>
                <a:spcPts val="1225"/>
              </a:spcBef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 dirty="0">
              <a:latin typeface="Microsoft Sans Serif"/>
              <a:cs typeface="Microsoft Sans Serif"/>
            </a:endParaRPr>
          </a:p>
          <a:p>
            <a:pPr marL="469900" marR="626110" lvl="1">
              <a:lnSpc>
                <a:spcPts val="1950"/>
              </a:lnSpc>
              <a:spcBef>
                <a:spcPts val="1385"/>
              </a:spcBef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effects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rocket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 dirty="0">
              <a:latin typeface="Microsoft Sans Serif"/>
              <a:cs typeface="Microsoft Sans Serif"/>
            </a:endParaRPr>
          </a:p>
          <a:p>
            <a:pPr marL="469900" lvl="1">
              <a:lnSpc>
                <a:spcPct val="100000"/>
              </a:lnSpc>
              <a:spcBef>
                <a:spcPts val="1190"/>
              </a:spcBef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435" y="5190172"/>
            <a:ext cx="9379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62279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70" dirty="0"/>
              <a:t>Dashboard</a:t>
            </a:r>
            <a:r>
              <a:rPr sz="3050" spc="229" dirty="0"/>
              <a:t> </a:t>
            </a:r>
            <a:r>
              <a:rPr sz="3050" spc="645" dirty="0"/>
              <a:t>–</a:t>
            </a:r>
            <a:r>
              <a:rPr sz="3050" spc="200" dirty="0"/>
              <a:t> </a:t>
            </a:r>
            <a:r>
              <a:rPr sz="3050" spc="-60" dirty="0"/>
              <a:t>Total</a:t>
            </a:r>
            <a:r>
              <a:rPr sz="3050" spc="95" dirty="0"/>
              <a:t> </a:t>
            </a:r>
            <a:r>
              <a:rPr sz="3050" spc="-155" dirty="0"/>
              <a:t>success</a:t>
            </a:r>
            <a:r>
              <a:rPr sz="3050" spc="160" dirty="0"/>
              <a:t> </a:t>
            </a:r>
            <a:r>
              <a:rPr sz="3050" spc="-100" dirty="0"/>
              <a:t>launches</a:t>
            </a:r>
            <a:r>
              <a:rPr sz="3050" spc="165" dirty="0"/>
              <a:t> </a:t>
            </a:r>
            <a:r>
              <a:rPr sz="3050" spc="35" dirty="0"/>
              <a:t>for</a:t>
            </a:r>
            <a:r>
              <a:rPr sz="3050" spc="75" dirty="0"/>
              <a:t> </a:t>
            </a:r>
            <a:r>
              <a:rPr sz="3050" spc="-95" dirty="0"/>
              <a:t>Site</a:t>
            </a:r>
            <a:r>
              <a:rPr sz="3050" spc="190" dirty="0"/>
              <a:t> </a:t>
            </a:r>
            <a:r>
              <a:rPr sz="3050" spc="-350" dirty="0"/>
              <a:t>KSC</a:t>
            </a:r>
            <a:r>
              <a:rPr sz="3050" spc="100" dirty="0"/>
              <a:t> </a:t>
            </a:r>
            <a:r>
              <a:rPr sz="3050" spc="-25" dirty="0"/>
              <a:t>LC-39A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90700"/>
            <a:ext cx="10829925" cy="2714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40</a:t>
            </a:fld>
            <a:endParaRPr spc="9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762307"/>
            <a:ext cx="84245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608266"/>
            <a:ext cx="916368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40" dirty="0"/>
              <a:t>Dashboard</a:t>
            </a:r>
            <a:r>
              <a:rPr sz="1850" spc="245" dirty="0"/>
              <a:t> </a:t>
            </a:r>
            <a:r>
              <a:rPr sz="1850" spc="395" dirty="0"/>
              <a:t>–</a:t>
            </a:r>
            <a:r>
              <a:rPr sz="1850" spc="75" dirty="0"/>
              <a:t> </a:t>
            </a:r>
            <a:r>
              <a:rPr sz="1850" spc="-70" dirty="0"/>
              <a:t>Payload</a:t>
            </a:r>
            <a:r>
              <a:rPr sz="1850" spc="330" dirty="0"/>
              <a:t> </a:t>
            </a:r>
            <a:r>
              <a:rPr sz="1850" spc="-100" dirty="0"/>
              <a:t>mass</a:t>
            </a:r>
            <a:r>
              <a:rPr sz="1850" spc="114" dirty="0"/>
              <a:t> </a:t>
            </a:r>
            <a:r>
              <a:rPr sz="1850" spc="-70" dirty="0"/>
              <a:t>vs</a:t>
            </a:r>
            <a:r>
              <a:rPr sz="1850" spc="110" dirty="0"/>
              <a:t> </a:t>
            </a:r>
            <a:r>
              <a:rPr sz="1850" spc="-55" dirty="0"/>
              <a:t>Outcome</a:t>
            </a:r>
            <a:r>
              <a:rPr sz="1850" spc="145" dirty="0"/>
              <a:t> </a:t>
            </a:r>
            <a:r>
              <a:rPr sz="1850" spc="15" dirty="0"/>
              <a:t>for</a:t>
            </a:r>
            <a:r>
              <a:rPr sz="1850" spc="140" dirty="0"/>
              <a:t> </a:t>
            </a:r>
            <a:r>
              <a:rPr sz="1850" spc="-30" dirty="0"/>
              <a:t>all</a:t>
            </a:r>
            <a:r>
              <a:rPr sz="1850" spc="110" dirty="0"/>
              <a:t> </a:t>
            </a:r>
            <a:r>
              <a:rPr sz="1850" spc="-30" dirty="0"/>
              <a:t>sites</a:t>
            </a:r>
            <a:r>
              <a:rPr sz="1850" spc="110" dirty="0"/>
              <a:t> </a:t>
            </a:r>
            <a:r>
              <a:rPr sz="1850" dirty="0"/>
              <a:t>with</a:t>
            </a:r>
            <a:r>
              <a:rPr sz="1850" spc="165" dirty="0"/>
              <a:t> </a:t>
            </a:r>
            <a:r>
              <a:rPr sz="1850" dirty="0"/>
              <a:t>different</a:t>
            </a:r>
            <a:r>
              <a:rPr sz="1850" spc="180" dirty="0"/>
              <a:t> </a:t>
            </a:r>
            <a:r>
              <a:rPr sz="1850" spc="-45" dirty="0"/>
              <a:t>payload</a:t>
            </a:r>
            <a:r>
              <a:rPr sz="1850" spc="254" dirty="0"/>
              <a:t> </a:t>
            </a:r>
            <a:r>
              <a:rPr sz="1850" spc="-100" dirty="0"/>
              <a:t>mass</a:t>
            </a:r>
            <a:r>
              <a:rPr sz="1850" spc="114" dirty="0"/>
              <a:t> </a:t>
            </a:r>
            <a:r>
              <a:rPr sz="1850" spc="-30" dirty="0"/>
              <a:t>selected</a:t>
            </a:r>
            <a:endParaRPr sz="18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2525" y="1419225"/>
            <a:ext cx="9648825" cy="1866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2525" y="3524250"/>
            <a:ext cx="9648825" cy="18669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91965" y="1358836"/>
            <a:ext cx="34131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L</a:t>
            </a:r>
            <a:r>
              <a:rPr sz="1800" b="1" spc="5" dirty="0">
                <a:latin typeface="Calibri"/>
                <a:cs typeface="Calibri"/>
              </a:rPr>
              <a:t>o</a:t>
            </a: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</a:t>
            </a:r>
            <a:r>
              <a:rPr sz="1800" b="1" spc="-5" dirty="0">
                <a:latin typeface="Calibri"/>
                <a:cs typeface="Calibri"/>
              </a:rPr>
              <a:t>ei</a:t>
            </a:r>
            <a:r>
              <a:rPr sz="1800" b="1" spc="-25" dirty="0">
                <a:latin typeface="Calibri"/>
                <a:cs typeface="Calibri"/>
              </a:rPr>
              <a:t>g</a:t>
            </a:r>
            <a:r>
              <a:rPr sz="1800" b="1" spc="5" dirty="0">
                <a:latin typeface="Calibri"/>
                <a:cs typeface="Calibri"/>
              </a:rPr>
              <a:t>h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p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y</a:t>
            </a:r>
            <a:r>
              <a:rPr sz="1800" b="1" spc="5" dirty="0">
                <a:latin typeface="Calibri"/>
                <a:cs typeface="Calibri"/>
              </a:rPr>
              <a:t>lo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(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500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41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4244340" y="3485832"/>
            <a:ext cx="4079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H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v</a:t>
            </a:r>
            <a:r>
              <a:rPr sz="1800" b="1" dirty="0">
                <a:latin typeface="Calibri"/>
                <a:cs typeface="Calibri"/>
              </a:rPr>
              <a:t>y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</a:t>
            </a:r>
            <a:r>
              <a:rPr sz="1800" b="1" spc="-5" dirty="0">
                <a:latin typeface="Calibri"/>
                <a:cs typeface="Calibri"/>
              </a:rPr>
              <a:t>ei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spc="5" dirty="0">
                <a:latin typeface="Calibri"/>
                <a:cs typeface="Calibri"/>
              </a:rPr>
              <a:t>h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p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y</a:t>
            </a:r>
            <a:r>
              <a:rPr sz="1800" b="1" spc="5" dirty="0">
                <a:latin typeface="Calibri"/>
                <a:cs typeface="Calibri"/>
              </a:rPr>
              <a:t>lo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(</a:t>
            </a:r>
            <a:r>
              <a:rPr sz="1800" b="1" spc="-15" dirty="0">
                <a:latin typeface="Calibri"/>
                <a:cs typeface="Calibri"/>
              </a:rPr>
              <a:t>500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1000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100" dirty="0">
                <a:latin typeface="Calibri"/>
                <a:cs typeface="Calibri"/>
              </a:rPr>
              <a:t> </a:t>
            </a: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104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Classification</a:t>
            </a:r>
            <a:r>
              <a:rPr spc="170" dirty="0"/>
              <a:t> </a:t>
            </a:r>
            <a:r>
              <a:rPr spc="-155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5700" y="1685925"/>
            <a:ext cx="3867150" cy="29527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2667000"/>
            <a:ext cx="2343150" cy="12382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0425" y="1685925"/>
            <a:ext cx="3895725" cy="2952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1525" y="5791200"/>
            <a:ext cx="9315450" cy="3238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700" y="4788852"/>
            <a:ext cx="9575165" cy="9721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6995" marR="5080">
              <a:lnSpc>
                <a:spcPts val="2100"/>
              </a:lnSpc>
              <a:spcBef>
                <a:spcPts val="220"/>
              </a:spcBef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test, all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similar. </a:t>
            </a: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could </a:t>
            </a:r>
            <a:r>
              <a:rPr sz="1800" spc="5" dirty="0">
                <a:latin typeface="Microsoft Sans Serif"/>
                <a:cs typeface="Microsoft Sans Serif"/>
              </a:rPr>
              <a:t>get </a:t>
            </a:r>
            <a:r>
              <a:rPr sz="1800" spc="-55" dirty="0">
                <a:latin typeface="Microsoft Sans Serif"/>
                <a:cs typeface="Microsoft Sans Serif"/>
              </a:rPr>
              <a:t>more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test </a:t>
            </a:r>
            <a:r>
              <a:rPr sz="1800" spc="-25" dirty="0">
                <a:latin typeface="Microsoft Sans Serif"/>
                <a:cs typeface="Microsoft Sans Serif"/>
              </a:rPr>
              <a:t>data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30" dirty="0">
                <a:latin typeface="Microsoft Sans Serif"/>
                <a:cs typeface="Microsoft Sans Serif"/>
              </a:rPr>
              <a:t>decide </a:t>
            </a:r>
            <a:r>
              <a:rPr sz="1800" spc="-35" dirty="0"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them.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But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i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really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now,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tree.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400" b="1" spc="35" dirty="0">
                <a:latin typeface="Arial"/>
                <a:cs typeface="Arial"/>
              </a:rPr>
              <a:t>D</a:t>
            </a:r>
            <a:r>
              <a:rPr sz="1400" b="1" spc="40" dirty="0">
                <a:latin typeface="Arial"/>
                <a:cs typeface="Arial"/>
              </a:rPr>
              <a:t>e</a:t>
            </a:r>
            <a:r>
              <a:rPr sz="1400" b="1" spc="-185" dirty="0">
                <a:latin typeface="Arial"/>
                <a:cs typeface="Arial"/>
              </a:rPr>
              <a:t>c</a:t>
            </a:r>
            <a:r>
              <a:rPr sz="1400" b="1" spc="-95" dirty="0">
                <a:latin typeface="Arial"/>
                <a:cs typeface="Arial"/>
              </a:rPr>
              <a:t>i</a:t>
            </a:r>
            <a:r>
              <a:rPr sz="1400" b="1" spc="-185" dirty="0">
                <a:latin typeface="Arial"/>
                <a:cs typeface="Arial"/>
              </a:rPr>
              <a:t>s</a:t>
            </a:r>
            <a:r>
              <a:rPr sz="1400" b="1" spc="-95" dirty="0">
                <a:latin typeface="Arial"/>
                <a:cs typeface="Arial"/>
              </a:rPr>
              <a:t>i</a:t>
            </a:r>
            <a:r>
              <a:rPr sz="1400" b="1" spc="-110" dirty="0">
                <a:latin typeface="Arial"/>
                <a:cs typeface="Arial"/>
              </a:rPr>
              <a:t>o</a:t>
            </a:r>
            <a:r>
              <a:rPr sz="1400" b="1" spc="-100" dirty="0">
                <a:latin typeface="Arial"/>
                <a:cs typeface="Arial"/>
              </a:rPr>
              <a:t>n </a:t>
            </a:r>
            <a:r>
              <a:rPr sz="1400" b="1" spc="55" dirty="0">
                <a:latin typeface="Arial"/>
                <a:cs typeface="Arial"/>
              </a:rPr>
              <a:t>t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65" dirty="0">
                <a:latin typeface="Arial"/>
                <a:cs typeface="Arial"/>
              </a:rPr>
              <a:t>e</a:t>
            </a:r>
            <a:r>
              <a:rPr sz="1400" b="1" spc="-130" dirty="0">
                <a:latin typeface="Arial"/>
                <a:cs typeface="Arial"/>
              </a:rPr>
              <a:t> </a:t>
            </a:r>
            <a:r>
              <a:rPr sz="1400" b="1" spc="-35" dirty="0">
                <a:latin typeface="Arial"/>
                <a:cs typeface="Arial"/>
              </a:rPr>
              <a:t>be</a:t>
            </a:r>
            <a:r>
              <a:rPr sz="1400" b="1" spc="-185" dirty="0">
                <a:latin typeface="Arial"/>
                <a:cs typeface="Arial"/>
              </a:rPr>
              <a:t>s</a:t>
            </a:r>
            <a:r>
              <a:rPr sz="1400" b="1" spc="-5" dirty="0">
                <a:latin typeface="Arial"/>
                <a:cs typeface="Arial"/>
              </a:rPr>
              <a:t>t</a:t>
            </a:r>
            <a:r>
              <a:rPr sz="1400" b="1" spc="-105" dirty="0">
                <a:latin typeface="Arial"/>
                <a:cs typeface="Arial"/>
              </a:rPr>
              <a:t> </a:t>
            </a:r>
            <a:r>
              <a:rPr sz="1400" b="1" spc="35" dirty="0">
                <a:latin typeface="Arial"/>
                <a:cs typeface="Arial"/>
              </a:rPr>
              <a:t>p</a:t>
            </a:r>
            <a:r>
              <a:rPr sz="1400" b="1" spc="-105" dirty="0">
                <a:latin typeface="Arial"/>
                <a:cs typeface="Arial"/>
              </a:rPr>
              <a:t>a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05" dirty="0">
                <a:latin typeface="Arial"/>
                <a:cs typeface="Arial"/>
              </a:rPr>
              <a:t>a</a:t>
            </a:r>
            <a:r>
              <a:rPr sz="1400" b="1" spc="-200" dirty="0">
                <a:latin typeface="Arial"/>
                <a:cs typeface="Arial"/>
              </a:rPr>
              <a:t>m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20" dirty="0">
                <a:latin typeface="Arial"/>
                <a:cs typeface="Arial"/>
              </a:rPr>
              <a:t>t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55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43</a:t>
            </a:fld>
            <a:endParaRPr spc="9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84" y="1854580"/>
            <a:ext cx="3999229" cy="13595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  <a:tabLst>
                <a:tab pos="1242060" algn="l"/>
              </a:tabLst>
            </a:pPr>
            <a:r>
              <a:rPr sz="2150" spc="-105" dirty="0">
                <a:latin typeface="Microsoft Sans Serif"/>
                <a:cs typeface="Microsoft Sans Serif"/>
              </a:rPr>
              <a:t>As</a:t>
            </a:r>
            <a:r>
              <a:rPr sz="2150" spc="11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the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test</a:t>
            </a:r>
            <a:r>
              <a:rPr sz="2150" spc="140" dirty="0">
                <a:latin typeface="Microsoft Sans Serif"/>
                <a:cs typeface="Microsoft Sans Serif"/>
              </a:rPr>
              <a:t> </a:t>
            </a:r>
            <a:r>
              <a:rPr sz="2150" spc="-95" dirty="0">
                <a:latin typeface="Microsoft Sans Serif"/>
                <a:cs typeface="Microsoft Sans Serif"/>
              </a:rPr>
              <a:t>accuracy</a:t>
            </a:r>
            <a:r>
              <a:rPr sz="2150" spc="145" dirty="0">
                <a:latin typeface="Microsoft Sans Serif"/>
                <a:cs typeface="Microsoft Sans Serif"/>
              </a:rPr>
              <a:t> </a:t>
            </a:r>
            <a:r>
              <a:rPr sz="2150" spc="-75" dirty="0">
                <a:latin typeface="Microsoft Sans Serif"/>
                <a:cs typeface="Microsoft Sans Serif"/>
              </a:rPr>
              <a:t>are</a:t>
            </a:r>
            <a:r>
              <a:rPr sz="2150" spc="125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all</a:t>
            </a:r>
            <a:r>
              <a:rPr sz="2150" spc="95" dirty="0">
                <a:latin typeface="Microsoft Sans Serif"/>
                <a:cs typeface="Microsoft Sans Serif"/>
              </a:rPr>
              <a:t> </a:t>
            </a:r>
            <a:r>
              <a:rPr sz="2150" spc="-65" dirty="0">
                <a:latin typeface="Microsoft Sans Serif"/>
                <a:cs typeface="Microsoft Sans Serif"/>
              </a:rPr>
              <a:t>equal, </a:t>
            </a:r>
            <a:r>
              <a:rPr sz="2150" spc="-555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the </a:t>
            </a:r>
            <a:r>
              <a:rPr sz="2150" spc="-45" dirty="0">
                <a:latin typeface="Microsoft Sans Serif"/>
                <a:cs typeface="Microsoft Sans Serif"/>
              </a:rPr>
              <a:t>confusion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spc="-50" dirty="0">
                <a:latin typeface="Microsoft Sans Serif"/>
                <a:cs typeface="Microsoft Sans Serif"/>
              </a:rPr>
              <a:t>matrices </a:t>
            </a:r>
            <a:r>
              <a:rPr sz="2150" spc="-80" dirty="0">
                <a:latin typeface="Microsoft Sans Serif"/>
                <a:cs typeface="Microsoft Sans Serif"/>
              </a:rPr>
              <a:t>are</a:t>
            </a:r>
            <a:r>
              <a:rPr sz="2150" spc="-75" dirty="0">
                <a:latin typeface="Microsoft Sans Serif"/>
                <a:cs typeface="Microsoft Sans Serif"/>
              </a:rPr>
              <a:t> </a:t>
            </a:r>
            <a:r>
              <a:rPr sz="2150" spc="-55" dirty="0">
                <a:latin typeface="Microsoft Sans Serif"/>
                <a:cs typeface="Microsoft Sans Serif"/>
              </a:rPr>
              <a:t>also </a:t>
            </a:r>
            <a:r>
              <a:rPr sz="2150" spc="-5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identical.	</a:t>
            </a:r>
            <a:r>
              <a:rPr sz="2150" spc="-125" dirty="0">
                <a:latin typeface="Microsoft Sans Serif"/>
                <a:cs typeface="Microsoft Sans Serif"/>
              </a:rPr>
              <a:t>The</a:t>
            </a:r>
            <a:r>
              <a:rPr sz="2150" spc="-120" dirty="0">
                <a:latin typeface="Microsoft Sans Serif"/>
                <a:cs typeface="Microsoft Sans Serif"/>
              </a:rPr>
              <a:t> </a:t>
            </a:r>
            <a:r>
              <a:rPr sz="2150" spc="-60" dirty="0">
                <a:latin typeface="Microsoft Sans Serif"/>
                <a:cs typeface="Microsoft Sans Serif"/>
              </a:rPr>
              <a:t>main</a:t>
            </a:r>
            <a:r>
              <a:rPr sz="2150" spc="-55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problem </a:t>
            </a:r>
            <a:r>
              <a:rPr sz="2150" spc="5" dirty="0">
                <a:latin typeface="Microsoft Sans Serif"/>
                <a:cs typeface="Microsoft Sans Serif"/>
              </a:rPr>
              <a:t>of </a:t>
            </a:r>
            <a:r>
              <a:rPr sz="2150" spc="10" dirty="0">
                <a:latin typeface="Microsoft Sans Serif"/>
                <a:cs typeface="Microsoft Sans Serif"/>
              </a:rPr>
              <a:t> </a:t>
            </a:r>
            <a:r>
              <a:rPr sz="2150" spc="-60" dirty="0">
                <a:latin typeface="Microsoft Sans Serif"/>
                <a:cs typeface="Microsoft Sans Serif"/>
              </a:rPr>
              <a:t>these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40" dirty="0">
                <a:latin typeface="Microsoft Sans Serif"/>
                <a:cs typeface="Microsoft Sans Serif"/>
              </a:rPr>
              <a:t>models</a:t>
            </a:r>
            <a:r>
              <a:rPr sz="2150" spc="114" dirty="0">
                <a:latin typeface="Microsoft Sans Serif"/>
                <a:cs typeface="Microsoft Sans Serif"/>
              </a:rPr>
              <a:t> </a:t>
            </a:r>
            <a:r>
              <a:rPr sz="2150" spc="-80" dirty="0">
                <a:latin typeface="Microsoft Sans Serif"/>
                <a:cs typeface="Microsoft Sans Serif"/>
              </a:rPr>
              <a:t>are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70" dirty="0">
                <a:latin typeface="Microsoft Sans Serif"/>
                <a:cs typeface="Microsoft Sans Serif"/>
              </a:rPr>
              <a:t>false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positives.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38962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Confusion</a:t>
            </a:r>
            <a:r>
              <a:rPr spc="170" dirty="0"/>
              <a:t> </a:t>
            </a:r>
            <a:r>
              <a:rPr spc="-5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9050" y="4114800"/>
            <a:ext cx="2743200" cy="15430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1752600"/>
            <a:ext cx="2590800" cy="20002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89303" y="1396936"/>
            <a:ext cx="1774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Logistic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1752600"/>
            <a:ext cx="2590800" cy="20002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3867150"/>
            <a:ext cx="2590800" cy="20002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3867150"/>
            <a:ext cx="2590800" cy="20002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03642" y="3638613"/>
            <a:ext cx="442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10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44</a:t>
            </a:fld>
            <a:endParaRPr spc="90" dirty="0"/>
          </a:p>
        </p:txBody>
      </p:sp>
      <p:sp>
        <p:nvSpPr>
          <p:cNvPr id="11" name="object 11"/>
          <p:cNvSpPr txBox="1"/>
          <p:nvPr/>
        </p:nvSpPr>
        <p:spPr>
          <a:xfrm>
            <a:off x="4663694" y="1396936"/>
            <a:ext cx="1295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D</a:t>
            </a:r>
            <a:r>
              <a:rPr sz="1800" b="1" spc="-5" dirty="0">
                <a:latin typeface="Calibri"/>
                <a:cs typeface="Calibri"/>
              </a:rPr>
              <a:t>eci</a:t>
            </a:r>
            <a:r>
              <a:rPr sz="1800" b="1" spc="30" dirty="0">
                <a:latin typeface="Calibri"/>
                <a:cs typeface="Calibri"/>
              </a:rPr>
              <a:t>s</a:t>
            </a:r>
            <a:r>
              <a:rPr sz="1800" b="1" spc="5" dirty="0">
                <a:latin typeface="Calibri"/>
                <a:cs typeface="Calibri"/>
              </a:rPr>
              <a:t>io</a:t>
            </a:r>
            <a:r>
              <a:rPr sz="1800" b="1" dirty="0">
                <a:latin typeface="Calibri"/>
                <a:cs typeface="Calibri"/>
              </a:rPr>
              <a:t>n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70" dirty="0">
                <a:latin typeface="Calibri"/>
                <a:cs typeface="Calibri"/>
              </a:rPr>
              <a:t>T</a:t>
            </a:r>
            <a:r>
              <a:rPr sz="1800" b="1" spc="35" dirty="0">
                <a:latin typeface="Calibri"/>
                <a:cs typeface="Calibri"/>
              </a:rPr>
              <a:t>r</a:t>
            </a:r>
            <a:r>
              <a:rPr sz="1800" b="1" spc="-5" dirty="0">
                <a:latin typeface="Calibri"/>
                <a:cs typeface="Calibri"/>
              </a:rPr>
              <a:t>ee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1896" y="3638613"/>
            <a:ext cx="4641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latin typeface="Calibri"/>
                <a:cs typeface="Calibri"/>
              </a:rPr>
              <a:t>S</a:t>
            </a:r>
            <a:r>
              <a:rPr sz="1800" b="1" spc="-15" dirty="0">
                <a:latin typeface="Calibri"/>
                <a:cs typeface="Calibri"/>
              </a:rPr>
              <a:t>V</a:t>
            </a:r>
            <a:r>
              <a:rPr sz="1800" b="1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72678"/>
            <a:ext cx="10224135" cy="39725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410209" indent="-229235">
              <a:lnSpc>
                <a:spcPts val="195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be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explained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several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factors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such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site,</a:t>
            </a:r>
            <a:r>
              <a:rPr sz="1800" spc="1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orbit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especially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number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previous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launches.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Indeed,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assume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there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been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gain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knowledge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allowed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go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from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failure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orbits</a:t>
            </a:r>
            <a:r>
              <a:rPr sz="1800" spc="10" dirty="0">
                <a:latin typeface="Microsoft Sans Serif"/>
                <a:cs typeface="Microsoft Sans Serif"/>
              </a:rPr>
              <a:t> with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best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rates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110" dirty="0">
                <a:latin typeface="Microsoft Sans Serif"/>
                <a:cs typeface="Microsoft Sans Serif"/>
              </a:rPr>
              <a:t> </a:t>
            </a:r>
            <a:r>
              <a:rPr sz="1800" spc="-185" dirty="0">
                <a:latin typeface="Microsoft Sans Serif"/>
                <a:cs typeface="Microsoft Sans Serif"/>
              </a:rPr>
              <a:t>GEO,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HEO,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SSO,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ES-L1.</a:t>
            </a:r>
            <a:endParaRPr sz="1800">
              <a:latin typeface="Microsoft Sans Serif"/>
              <a:cs typeface="Microsoft Sans Serif"/>
            </a:endParaRPr>
          </a:p>
          <a:p>
            <a:pPr marL="241300" marR="24765" indent="-229235">
              <a:lnSpc>
                <a:spcPts val="1950"/>
              </a:lnSpc>
              <a:spcBef>
                <a:spcPts val="146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criterion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light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9235" algn="just">
              <a:lnSpc>
                <a:spcPts val="1950"/>
              </a:lnSpc>
              <a:spcBef>
                <a:spcPts val="1360"/>
              </a:spcBef>
              <a:buFont typeface="Arial MT"/>
              <a:buChar char="•"/>
              <a:tabLst>
                <a:tab pos="241935" algn="l"/>
              </a:tabLst>
            </a:pPr>
            <a:r>
              <a:rPr sz="1800" spc="-3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5" dirty="0">
                <a:latin typeface="Microsoft Sans Serif"/>
                <a:cs typeface="Microsoft Sans Serif"/>
              </a:rPr>
              <a:t>current </a:t>
            </a:r>
            <a:r>
              <a:rPr sz="1800" spc="-35" dirty="0">
                <a:latin typeface="Microsoft Sans Serif"/>
                <a:cs typeface="Microsoft Sans Serif"/>
              </a:rPr>
              <a:t>data,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35" dirty="0">
                <a:latin typeface="Microsoft Sans Serif"/>
                <a:cs typeface="Microsoft Sans Serif"/>
              </a:rPr>
              <a:t>cannot explain </a:t>
            </a:r>
            <a:r>
              <a:rPr sz="1800" spc="-45" dirty="0">
                <a:latin typeface="Microsoft Sans Serif"/>
                <a:cs typeface="Microsoft Sans Serif"/>
              </a:rPr>
              <a:t>why </a:t>
            </a:r>
            <a:r>
              <a:rPr sz="1800" spc="-75" dirty="0">
                <a:latin typeface="Microsoft Sans Serif"/>
                <a:cs typeface="Microsoft Sans Serif"/>
              </a:rPr>
              <a:t>some </a:t>
            </a:r>
            <a:r>
              <a:rPr sz="1800" spc="-45" dirty="0">
                <a:latin typeface="Microsoft Sans Serif"/>
                <a:cs typeface="Microsoft Sans Serif"/>
              </a:rPr>
              <a:t>launch </a:t>
            </a:r>
            <a:r>
              <a:rPr sz="1800" spc="-35" dirty="0">
                <a:latin typeface="Microsoft Sans Serif"/>
                <a:cs typeface="Microsoft Sans Serif"/>
              </a:rPr>
              <a:t>sites </a:t>
            </a:r>
            <a:r>
              <a:rPr sz="1800" spc="-75" dirty="0">
                <a:latin typeface="Microsoft Sans Serif"/>
                <a:cs typeface="Microsoft Sans Serif"/>
              </a:rPr>
              <a:t>are </a:t>
            </a:r>
            <a:r>
              <a:rPr sz="1800" spc="5" dirty="0">
                <a:latin typeface="Microsoft Sans Serif"/>
                <a:cs typeface="Microsoft Sans Serif"/>
              </a:rPr>
              <a:t>better </a:t>
            </a:r>
            <a:r>
              <a:rPr sz="1800" spc="-25" dirty="0">
                <a:latin typeface="Microsoft Sans Serif"/>
                <a:cs typeface="Microsoft Sans Serif"/>
              </a:rPr>
              <a:t>than </a:t>
            </a:r>
            <a:r>
              <a:rPr sz="1800" spc="-30" dirty="0">
                <a:latin typeface="Microsoft Sans Serif"/>
                <a:cs typeface="Microsoft Sans Serif"/>
              </a:rPr>
              <a:t>others </a:t>
            </a:r>
            <a:r>
              <a:rPr sz="1800" spc="-180" dirty="0">
                <a:latin typeface="Microsoft Sans Serif"/>
                <a:cs typeface="Microsoft Sans Serif"/>
              </a:rPr>
              <a:t>(KSC </a:t>
            </a:r>
            <a:r>
              <a:rPr sz="1800" spc="-10" dirty="0">
                <a:latin typeface="Microsoft Sans Serif"/>
                <a:cs typeface="Microsoft Sans Serif"/>
              </a:rPr>
              <a:t>LC-39A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best </a:t>
            </a:r>
            <a:r>
              <a:rPr sz="1800" spc="-45" dirty="0">
                <a:latin typeface="Microsoft Sans Serif"/>
                <a:cs typeface="Microsoft Sans Serif"/>
              </a:rPr>
              <a:t>launch </a:t>
            </a:r>
            <a:r>
              <a:rPr sz="1800" spc="-40" dirty="0">
                <a:latin typeface="Microsoft Sans Serif"/>
                <a:cs typeface="Microsoft Sans Serif"/>
              </a:rPr>
              <a:t>site). </a:t>
            </a:r>
            <a:r>
              <a:rPr sz="1800" spc="-105" dirty="0">
                <a:latin typeface="Microsoft Sans Serif"/>
                <a:cs typeface="Microsoft Sans Serif"/>
              </a:rPr>
              <a:t>To </a:t>
            </a:r>
            <a:r>
              <a:rPr sz="1800" spc="5" dirty="0">
                <a:latin typeface="Microsoft Sans Serif"/>
                <a:cs typeface="Microsoft Sans Serif"/>
              </a:rPr>
              <a:t>get </a:t>
            </a:r>
            <a:r>
              <a:rPr sz="1800" spc="-80" dirty="0">
                <a:latin typeface="Microsoft Sans Serif"/>
                <a:cs typeface="Microsoft Sans Serif"/>
              </a:rPr>
              <a:t>an </a:t>
            </a:r>
            <a:r>
              <a:rPr sz="1800" spc="-55" dirty="0">
                <a:latin typeface="Microsoft Sans Serif"/>
                <a:cs typeface="Microsoft Sans Serif"/>
              </a:rPr>
              <a:t>answer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5" dirty="0">
                <a:latin typeface="Microsoft Sans Serif"/>
                <a:cs typeface="Microsoft Sans Serif"/>
              </a:rPr>
              <a:t>this </a:t>
            </a:r>
            <a:r>
              <a:rPr sz="1800" spc="-25" dirty="0">
                <a:latin typeface="Microsoft Sans Serif"/>
                <a:cs typeface="Microsoft Sans Serif"/>
              </a:rPr>
              <a:t>problem,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20" dirty="0">
                <a:latin typeface="Microsoft Sans Serif"/>
                <a:cs typeface="Microsoft Sans Serif"/>
              </a:rPr>
              <a:t>could </a:t>
            </a:r>
            <a:r>
              <a:rPr sz="1800" dirty="0">
                <a:latin typeface="Microsoft Sans Serif"/>
                <a:cs typeface="Microsoft Sans Serif"/>
              </a:rPr>
              <a:t>obtain </a:t>
            </a:r>
            <a:r>
              <a:rPr sz="1800" spc="-35" dirty="0">
                <a:latin typeface="Microsoft Sans Serif"/>
                <a:cs typeface="Microsoft Sans Serif"/>
              </a:rPr>
              <a:t>atmospheric </a:t>
            </a:r>
            <a:r>
              <a:rPr sz="1800" spc="-5" dirty="0">
                <a:latin typeface="Microsoft Sans Serif"/>
                <a:cs typeface="Microsoft Sans Serif"/>
              </a:rPr>
              <a:t>or </a:t>
            </a:r>
            <a:r>
              <a:rPr sz="1800" spc="-10" dirty="0">
                <a:latin typeface="Microsoft Sans Serif"/>
                <a:cs typeface="Microsoft Sans Serif"/>
              </a:rPr>
              <a:t>other </a:t>
            </a:r>
            <a:r>
              <a:rPr sz="1800" spc="-40" dirty="0">
                <a:latin typeface="Microsoft Sans Serif"/>
                <a:cs typeface="Microsoft Sans Serif"/>
              </a:rPr>
              <a:t>relevant </a:t>
            </a:r>
            <a:r>
              <a:rPr sz="1800" spc="-35" dirty="0">
                <a:latin typeface="Microsoft Sans Serif"/>
                <a:cs typeface="Microsoft Sans Serif"/>
              </a:rPr>
              <a:t> data.</a:t>
            </a:r>
            <a:endParaRPr sz="1800">
              <a:latin typeface="Microsoft Sans Serif"/>
              <a:cs typeface="Microsoft Sans Serif"/>
            </a:endParaRPr>
          </a:p>
          <a:p>
            <a:pPr marL="241300" marR="166370" indent="-229235">
              <a:lnSpc>
                <a:spcPct val="88600"/>
              </a:lnSpc>
              <a:spcBef>
                <a:spcPts val="14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For </a:t>
            </a:r>
            <a:r>
              <a:rPr sz="1800" spc="-5" dirty="0">
                <a:latin typeface="Microsoft Sans Serif"/>
                <a:cs typeface="Microsoft Sans Serif"/>
              </a:rPr>
              <a:t>this </a:t>
            </a:r>
            <a:r>
              <a:rPr sz="1800" spc="-35" dirty="0">
                <a:latin typeface="Microsoft Sans Serif"/>
                <a:cs typeface="Microsoft Sans Serif"/>
              </a:rPr>
              <a:t>dataset,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0" dirty="0">
                <a:latin typeface="Microsoft Sans Serif"/>
                <a:cs typeface="Microsoft Sans Serif"/>
              </a:rPr>
              <a:t>Decision </a:t>
            </a:r>
            <a:r>
              <a:rPr sz="1800" spc="-105" dirty="0">
                <a:latin typeface="Microsoft Sans Serif"/>
                <a:cs typeface="Microsoft Sans Serif"/>
              </a:rPr>
              <a:t>Tree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Algorithm </a:t>
            </a:r>
            <a:r>
              <a:rPr sz="1800" spc="-110" dirty="0">
                <a:latin typeface="Microsoft Sans Serif"/>
                <a:cs typeface="Microsoft Sans Serif"/>
              </a:rPr>
              <a:t>as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best </a:t>
            </a:r>
            <a:r>
              <a:rPr sz="1800" spc="-30" dirty="0">
                <a:latin typeface="Microsoft Sans Serif"/>
                <a:cs typeface="Microsoft Sans Serif"/>
              </a:rPr>
              <a:t>model </a:t>
            </a:r>
            <a:r>
              <a:rPr sz="1800" spc="-80" dirty="0">
                <a:latin typeface="Microsoft Sans Serif"/>
                <a:cs typeface="Microsoft Sans Serif"/>
              </a:rPr>
              <a:t>even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if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test </a:t>
            </a:r>
            <a:r>
              <a:rPr sz="1800" spc="-70" dirty="0">
                <a:latin typeface="Microsoft Sans Serif"/>
                <a:cs typeface="Microsoft Sans Serif"/>
              </a:rPr>
              <a:t>accuracy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models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identical.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Decision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Tree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Algorithm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because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60" dirty="0">
                <a:latin typeface="Microsoft Sans Serif"/>
                <a:cs typeface="Microsoft Sans Serif"/>
              </a:rPr>
              <a:t>it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better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train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accuracy.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45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3952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0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332166"/>
            <a:ext cx="8355330" cy="447992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15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114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4" dirty="0">
                <a:solidFill>
                  <a:srgbClr val="767070"/>
                </a:solidFill>
                <a:latin typeface="Microsoft Sans Serif"/>
                <a:cs typeface="Microsoft Sans Serif"/>
              </a:rPr>
              <a:t>REST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85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Scrapping</a:t>
            </a:r>
            <a:r>
              <a:rPr sz="1850" spc="2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5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Dropping</a:t>
            </a:r>
            <a:r>
              <a:rPr sz="1850" spc="1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unnecessary</a:t>
            </a:r>
            <a:r>
              <a:rPr sz="1850" spc="2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columns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One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Hot</a:t>
            </a:r>
            <a:r>
              <a:rPr sz="1850" spc="1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850" spc="2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2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5921692"/>
            <a:ext cx="535559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850" spc="1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85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850" spc="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85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850" spc="2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3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60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41474"/>
            <a:ext cx="9020175" cy="1207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Datasets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Rest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webscrapping</a:t>
            </a:r>
            <a:r>
              <a:rPr sz="215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information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obtained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by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API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rocket,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launches,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1156335" lvl="2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1156335" algn="l"/>
                <a:tab pos="1156970" algn="l"/>
              </a:tabLst>
            </a:pPr>
            <a:r>
              <a:rPr sz="1400" spc="-70" dirty="0">
                <a:latin typeface="Microsoft Sans Serif"/>
                <a:cs typeface="Microsoft Sans Serif"/>
              </a:rPr>
              <a:t>The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85" dirty="0">
                <a:latin typeface="Microsoft Sans Serif"/>
                <a:cs typeface="Microsoft Sans Serif"/>
              </a:rPr>
              <a:t>Space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X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80" dirty="0">
                <a:latin typeface="Microsoft Sans Serif"/>
                <a:cs typeface="Microsoft Sans Serif"/>
              </a:rPr>
              <a:t>REST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API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45" dirty="0">
                <a:latin typeface="Microsoft Sans Serif"/>
                <a:cs typeface="Microsoft Sans Serif"/>
              </a:rPr>
              <a:t>URL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is </a:t>
            </a:r>
            <a:r>
              <a:rPr sz="1400" spc="-25" dirty="0">
                <a:latin typeface="Microsoft Sans Serif"/>
                <a:cs typeface="Microsoft Sans Serif"/>
              </a:rPr>
              <a:t>api.spacexdata.com/v4/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4236021"/>
            <a:ext cx="9780905" cy="9683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1300" marR="1497330" indent="-229235">
              <a:lnSpc>
                <a:spcPts val="2100"/>
              </a:lnSpc>
              <a:spcBef>
                <a:spcPts val="2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information </a:t>
            </a:r>
            <a:r>
              <a:rPr sz="1800" spc="-10" dirty="0">
                <a:latin typeface="Microsoft Sans Serif"/>
                <a:cs typeface="Microsoft Sans Serif"/>
              </a:rPr>
              <a:t>obtained </a:t>
            </a:r>
            <a:r>
              <a:rPr sz="1800" spc="-20" dirty="0">
                <a:latin typeface="Microsoft Sans Serif"/>
                <a:cs typeface="Microsoft Sans Serif"/>
              </a:rPr>
              <a:t>by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5" dirty="0">
                <a:latin typeface="Microsoft Sans Serif"/>
                <a:cs typeface="Microsoft Sans Serif"/>
              </a:rPr>
              <a:t>webscrapping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30" dirty="0">
                <a:latin typeface="Microsoft Sans Serif"/>
                <a:cs typeface="Microsoft Sans Serif"/>
              </a:rPr>
              <a:t>Wikipedia </a:t>
            </a:r>
            <a:r>
              <a:rPr sz="1800" spc="-75" dirty="0">
                <a:latin typeface="Microsoft Sans Serif"/>
                <a:cs typeface="Microsoft Sans Serif"/>
              </a:rPr>
              <a:t>are </a:t>
            </a:r>
            <a:r>
              <a:rPr sz="1800" spc="-60" dirty="0">
                <a:latin typeface="Microsoft Sans Serif"/>
                <a:cs typeface="Microsoft Sans Serif"/>
              </a:rPr>
              <a:t>launches, </a:t>
            </a:r>
            <a:r>
              <a:rPr sz="1800" spc="-15" dirty="0">
                <a:latin typeface="Microsoft Sans Serif"/>
                <a:cs typeface="Microsoft Sans Serif"/>
              </a:rPr>
              <a:t>landing,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145" dirty="0">
                <a:latin typeface="Microsoft Sans Serif"/>
                <a:cs typeface="Microsoft Sans Serif"/>
              </a:rPr>
              <a:t>URL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is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https://en.wikipedia.org/w/index.php?title=List_of_Falcon_9_and_Falcon_Heavy_launches&amp;oldid=1027686922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0753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95" dirty="0"/>
              <a:t> </a:t>
            </a:r>
            <a:r>
              <a:rPr spc="-60" dirty="0"/>
              <a:t>Collection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436876" y="3151251"/>
            <a:ext cx="1050925" cy="841375"/>
            <a:chOff x="2436876" y="3151251"/>
            <a:chExt cx="1050925" cy="841375"/>
          </a:xfrm>
        </p:grpSpPr>
        <p:sp>
          <p:nvSpPr>
            <p:cNvPr id="7" name="object 7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9000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900049" y="828675"/>
                  </a:lnTo>
                  <a:lnTo>
                    <a:pt x="943728" y="821632"/>
                  </a:lnTo>
                  <a:lnTo>
                    <a:pt x="981660" y="802019"/>
                  </a:lnTo>
                  <a:lnTo>
                    <a:pt x="1011569" y="772110"/>
                  </a:lnTo>
                  <a:lnTo>
                    <a:pt x="1031182" y="734178"/>
                  </a:lnTo>
                  <a:lnTo>
                    <a:pt x="1038225" y="690499"/>
                  </a:lnTo>
                  <a:lnTo>
                    <a:pt x="1038225" y="138049"/>
                  </a:lnTo>
                  <a:lnTo>
                    <a:pt x="1031182" y="94382"/>
                  </a:lnTo>
                  <a:lnTo>
                    <a:pt x="1011569" y="56482"/>
                  </a:lnTo>
                  <a:lnTo>
                    <a:pt x="981660" y="26611"/>
                  </a:lnTo>
                  <a:lnTo>
                    <a:pt x="943728" y="7029"/>
                  </a:lnTo>
                  <a:lnTo>
                    <a:pt x="9000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900049" y="0"/>
                  </a:lnTo>
                  <a:lnTo>
                    <a:pt x="943728" y="7029"/>
                  </a:lnTo>
                  <a:lnTo>
                    <a:pt x="981660" y="26611"/>
                  </a:lnTo>
                  <a:lnTo>
                    <a:pt x="1011569" y="56482"/>
                  </a:lnTo>
                  <a:lnTo>
                    <a:pt x="1031182" y="94382"/>
                  </a:lnTo>
                  <a:lnTo>
                    <a:pt x="1038225" y="138049"/>
                  </a:lnTo>
                  <a:lnTo>
                    <a:pt x="1038225" y="690499"/>
                  </a:lnTo>
                  <a:lnTo>
                    <a:pt x="1031182" y="734178"/>
                  </a:lnTo>
                  <a:lnTo>
                    <a:pt x="1011569" y="772110"/>
                  </a:lnTo>
                  <a:lnTo>
                    <a:pt x="981660" y="802019"/>
                  </a:lnTo>
                  <a:lnTo>
                    <a:pt x="943728" y="821632"/>
                  </a:lnTo>
                  <a:lnTo>
                    <a:pt x="9000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44139" y="3222942"/>
            <a:ext cx="62293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635" algn="ctr">
              <a:lnSpc>
                <a:spcPct val="100600"/>
              </a:lnSpc>
              <a:spcBef>
                <a:spcPts val="114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I 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75126" y="3351276"/>
            <a:ext cx="755650" cy="498475"/>
            <a:chOff x="3675126" y="3351276"/>
            <a:chExt cx="755650" cy="498475"/>
          </a:xfrm>
        </p:grpSpPr>
        <p:sp>
          <p:nvSpPr>
            <p:cNvPr id="11" name="object 11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499999" y="0"/>
                  </a:moveTo>
                  <a:lnTo>
                    <a:pt x="49999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499999" y="364236"/>
                  </a:lnTo>
                  <a:lnTo>
                    <a:pt x="499999" y="485775"/>
                  </a:lnTo>
                  <a:lnTo>
                    <a:pt x="742950" y="242824"/>
                  </a:lnTo>
                  <a:lnTo>
                    <a:pt x="4999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0" y="121412"/>
                  </a:moveTo>
                  <a:lnTo>
                    <a:pt x="499999" y="121412"/>
                  </a:lnTo>
                  <a:lnTo>
                    <a:pt x="499999" y="0"/>
                  </a:lnTo>
                  <a:lnTo>
                    <a:pt x="742950" y="242824"/>
                  </a:lnTo>
                  <a:lnTo>
                    <a:pt x="499999" y="485775"/>
                  </a:lnTo>
                  <a:lnTo>
                    <a:pt x="49999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560951" y="3151251"/>
            <a:ext cx="1403350" cy="841375"/>
            <a:chOff x="4560951" y="3151251"/>
            <a:chExt cx="1403350" cy="841375"/>
          </a:xfrm>
        </p:grpSpPr>
        <p:sp>
          <p:nvSpPr>
            <p:cNvPr id="14" name="object 14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125247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252474" y="828675"/>
                  </a:lnTo>
                  <a:lnTo>
                    <a:pt x="1296153" y="821632"/>
                  </a:lnTo>
                  <a:lnTo>
                    <a:pt x="1334085" y="802019"/>
                  </a:lnTo>
                  <a:lnTo>
                    <a:pt x="1363994" y="772110"/>
                  </a:lnTo>
                  <a:lnTo>
                    <a:pt x="1383607" y="734178"/>
                  </a:lnTo>
                  <a:lnTo>
                    <a:pt x="1390650" y="690499"/>
                  </a:lnTo>
                  <a:lnTo>
                    <a:pt x="1390650" y="138049"/>
                  </a:lnTo>
                  <a:lnTo>
                    <a:pt x="1383607" y="94382"/>
                  </a:lnTo>
                  <a:lnTo>
                    <a:pt x="1363994" y="56482"/>
                  </a:lnTo>
                  <a:lnTo>
                    <a:pt x="1334085" y="26611"/>
                  </a:lnTo>
                  <a:lnTo>
                    <a:pt x="1296153" y="7029"/>
                  </a:lnTo>
                  <a:lnTo>
                    <a:pt x="12524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252474" y="0"/>
                  </a:lnTo>
                  <a:lnTo>
                    <a:pt x="1296153" y="7029"/>
                  </a:lnTo>
                  <a:lnTo>
                    <a:pt x="1334085" y="26611"/>
                  </a:lnTo>
                  <a:lnTo>
                    <a:pt x="1363994" y="56482"/>
                  </a:lnTo>
                  <a:lnTo>
                    <a:pt x="1383607" y="94382"/>
                  </a:lnTo>
                  <a:lnTo>
                    <a:pt x="1390650" y="138049"/>
                  </a:lnTo>
                  <a:lnTo>
                    <a:pt x="1390650" y="690499"/>
                  </a:lnTo>
                  <a:lnTo>
                    <a:pt x="1383607" y="734178"/>
                  </a:lnTo>
                  <a:lnTo>
                    <a:pt x="1363994" y="772110"/>
                  </a:lnTo>
                  <a:lnTo>
                    <a:pt x="1334085" y="802019"/>
                  </a:lnTo>
                  <a:lnTo>
                    <a:pt x="1296153" y="821632"/>
                  </a:lnTo>
                  <a:lnTo>
                    <a:pt x="125247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35778" y="3327082"/>
            <a:ext cx="848994" cy="4622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7950" marR="5080" indent="-95250">
              <a:lnSpc>
                <a:spcPct val="102800"/>
              </a:lnSpc>
              <a:spcBef>
                <a:spcPts val="80"/>
              </a:spcBef>
            </a:pP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94476" y="3351276"/>
            <a:ext cx="755650" cy="508000"/>
            <a:chOff x="6094476" y="3351276"/>
            <a:chExt cx="755650" cy="508000"/>
          </a:xfrm>
        </p:grpSpPr>
        <p:sp>
          <p:nvSpPr>
            <p:cNvPr id="18" name="object 18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495300" y="0"/>
                  </a:moveTo>
                  <a:lnTo>
                    <a:pt x="495300" y="123825"/>
                  </a:lnTo>
                  <a:lnTo>
                    <a:pt x="0" y="123825"/>
                  </a:lnTo>
                  <a:lnTo>
                    <a:pt x="0" y="371475"/>
                  </a:lnTo>
                  <a:lnTo>
                    <a:pt x="495300" y="371475"/>
                  </a:lnTo>
                  <a:lnTo>
                    <a:pt x="495300" y="495300"/>
                  </a:lnTo>
                  <a:lnTo>
                    <a:pt x="742950" y="24765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0" y="123825"/>
                  </a:moveTo>
                  <a:lnTo>
                    <a:pt x="495300" y="123825"/>
                  </a:lnTo>
                  <a:lnTo>
                    <a:pt x="495300" y="0"/>
                  </a:lnTo>
                  <a:lnTo>
                    <a:pt x="742950" y="247650"/>
                  </a:lnTo>
                  <a:lnTo>
                    <a:pt x="495300" y="495300"/>
                  </a:lnTo>
                  <a:lnTo>
                    <a:pt x="495300" y="371475"/>
                  </a:lnTo>
                  <a:lnTo>
                    <a:pt x="0" y="37147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942201" y="3151251"/>
            <a:ext cx="1346200" cy="841375"/>
            <a:chOff x="6942201" y="3151251"/>
            <a:chExt cx="1346200" cy="841375"/>
          </a:xfrm>
        </p:grpSpPr>
        <p:sp>
          <p:nvSpPr>
            <p:cNvPr id="21" name="object 21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11953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195324" y="828675"/>
                  </a:lnTo>
                  <a:lnTo>
                    <a:pt x="1239003" y="821632"/>
                  </a:lnTo>
                  <a:lnTo>
                    <a:pt x="1276935" y="802019"/>
                  </a:lnTo>
                  <a:lnTo>
                    <a:pt x="1306844" y="772110"/>
                  </a:lnTo>
                  <a:lnTo>
                    <a:pt x="1326457" y="734178"/>
                  </a:lnTo>
                  <a:lnTo>
                    <a:pt x="1333500" y="690499"/>
                  </a:lnTo>
                  <a:lnTo>
                    <a:pt x="1333500" y="138049"/>
                  </a:lnTo>
                  <a:lnTo>
                    <a:pt x="1326457" y="94382"/>
                  </a:lnTo>
                  <a:lnTo>
                    <a:pt x="1306844" y="56482"/>
                  </a:lnTo>
                  <a:lnTo>
                    <a:pt x="1276935" y="26611"/>
                  </a:lnTo>
                  <a:lnTo>
                    <a:pt x="1239003" y="7029"/>
                  </a:lnTo>
                  <a:lnTo>
                    <a:pt x="11953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195324" y="0"/>
                  </a:lnTo>
                  <a:lnTo>
                    <a:pt x="1239003" y="7029"/>
                  </a:lnTo>
                  <a:lnTo>
                    <a:pt x="1276935" y="26611"/>
                  </a:lnTo>
                  <a:lnTo>
                    <a:pt x="1306844" y="56482"/>
                  </a:lnTo>
                  <a:lnTo>
                    <a:pt x="1326457" y="94382"/>
                  </a:lnTo>
                  <a:lnTo>
                    <a:pt x="1333500" y="138049"/>
                  </a:lnTo>
                  <a:lnTo>
                    <a:pt x="1333500" y="690499"/>
                  </a:lnTo>
                  <a:lnTo>
                    <a:pt x="1326457" y="734178"/>
                  </a:lnTo>
                  <a:lnTo>
                    <a:pt x="1306844" y="772110"/>
                  </a:lnTo>
                  <a:lnTo>
                    <a:pt x="1276935" y="802019"/>
                  </a:lnTo>
                  <a:lnTo>
                    <a:pt x="1239003" y="821632"/>
                  </a:lnTo>
                  <a:lnTo>
                    <a:pt x="119532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93026" y="3189287"/>
            <a:ext cx="829944" cy="720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2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endParaRPr sz="1400">
              <a:latin typeface="Calibri"/>
              <a:cs typeface="Calibri"/>
            </a:endParaRPr>
          </a:p>
          <a:p>
            <a:pPr marL="19050" algn="ctr">
              <a:lnSpc>
                <a:spcPct val="100000"/>
              </a:lnSpc>
              <a:spcBef>
                <a:spcPts val="50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400">
              <a:latin typeface="Calibri"/>
              <a:cs typeface="Calibri"/>
            </a:endParaRPr>
          </a:p>
          <a:p>
            <a:pPr marR="22860" algn="ctr">
              <a:lnSpc>
                <a:spcPct val="100000"/>
              </a:lnSpc>
              <a:spcBef>
                <a:spcPts val="345"/>
              </a:spcBef>
            </a:pP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80476" y="3360801"/>
            <a:ext cx="812800" cy="498475"/>
            <a:chOff x="8380476" y="3360801"/>
            <a:chExt cx="812800" cy="498475"/>
          </a:xfrm>
        </p:grpSpPr>
        <p:sp>
          <p:nvSpPr>
            <p:cNvPr id="25" name="object 25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557149" y="0"/>
                  </a:moveTo>
                  <a:lnTo>
                    <a:pt x="55714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557149" y="364236"/>
                  </a:lnTo>
                  <a:lnTo>
                    <a:pt x="557149" y="485775"/>
                  </a:lnTo>
                  <a:lnTo>
                    <a:pt x="800100" y="242824"/>
                  </a:lnTo>
                  <a:lnTo>
                    <a:pt x="5571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0" y="121412"/>
                  </a:moveTo>
                  <a:lnTo>
                    <a:pt x="557149" y="121412"/>
                  </a:lnTo>
                  <a:lnTo>
                    <a:pt x="557149" y="0"/>
                  </a:lnTo>
                  <a:lnTo>
                    <a:pt x="800100" y="242824"/>
                  </a:lnTo>
                  <a:lnTo>
                    <a:pt x="557149" y="485775"/>
                  </a:lnTo>
                  <a:lnTo>
                    <a:pt x="55714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9266301" y="3151251"/>
            <a:ext cx="1203325" cy="841375"/>
            <a:chOff x="9266301" y="3151251"/>
            <a:chExt cx="1203325" cy="841375"/>
          </a:xfrm>
        </p:grpSpPr>
        <p:sp>
          <p:nvSpPr>
            <p:cNvPr id="28" name="object 28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10524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052449" y="828675"/>
                  </a:lnTo>
                  <a:lnTo>
                    <a:pt x="1096128" y="821632"/>
                  </a:lnTo>
                  <a:lnTo>
                    <a:pt x="1134060" y="802019"/>
                  </a:lnTo>
                  <a:lnTo>
                    <a:pt x="1163969" y="772110"/>
                  </a:lnTo>
                  <a:lnTo>
                    <a:pt x="1183582" y="734178"/>
                  </a:lnTo>
                  <a:lnTo>
                    <a:pt x="1190625" y="690499"/>
                  </a:lnTo>
                  <a:lnTo>
                    <a:pt x="1190625" y="138049"/>
                  </a:lnTo>
                  <a:lnTo>
                    <a:pt x="1183582" y="94382"/>
                  </a:lnTo>
                  <a:lnTo>
                    <a:pt x="1163969" y="56482"/>
                  </a:lnTo>
                  <a:lnTo>
                    <a:pt x="1134060" y="26611"/>
                  </a:lnTo>
                  <a:lnTo>
                    <a:pt x="1096128" y="7029"/>
                  </a:lnTo>
                  <a:lnTo>
                    <a:pt x="10524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052449" y="0"/>
                  </a:lnTo>
                  <a:lnTo>
                    <a:pt x="1096128" y="7029"/>
                  </a:lnTo>
                  <a:lnTo>
                    <a:pt x="1134060" y="26611"/>
                  </a:lnTo>
                  <a:lnTo>
                    <a:pt x="1163969" y="56482"/>
                  </a:lnTo>
                  <a:lnTo>
                    <a:pt x="1183582" y="94382"/>
                  </a:lnTo>
                  <a:lnTo>
                    <a:pt x="1190625" y="138049"/>
                  </a:lnTo>
                  <a:lnTo>
                    <a:pt x="1190625" y="690499"/>
                  </a:lnTo>
                  <a:lnTo>
                    <a:pt x="1183582" y="734178"/>
                  </a:lnTo>
                  <a:lnTo>
                    <a:pt x="1163969" y="772110"/>
                  </a:lnTo>
                  <a:lnTo>
                    <a:pt x="1134060" y="802019"/>
                  </a:lnTo>
                  <a:lnTo>
                    <a:pt x="1096128" y="821632"/>
                  </a:lnTo>
                  <a:lnTo>
                    <a:pt x="10524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61500" y="3219767"/>
            <a:ext cx="82169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indent="-4445" algn="ctr">
              <a:lnSpc>
                <a:spcPct val="1006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Clean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436876" y="5389626"/>
            <a:ext cx="1050925" cy="927100"/>
            <a:chOff x="2436876" y="5389626"/>
            <a:chExt cx="1050925" cy="927100"/>
          </a:xfrm>
        </p:grpSpPr>
        <p:sp>
          <p:nvSpPr>
            <p:cNvPr id="32" name="object 32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88569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885698" y="914336"/>
                  </a:lnTo>
                  <a:lnTo>
                    <a:pt x="933893" y="906566"/>
                  </a:lnTo>
                  <a:lnTo>
                    <a:pt x="975762" y="884930"/>
                  </a:lnTo>
                  <a:lnTo>
                    <a:pt x="1008785" y="851939"/>
                  </a:lnTo>
                  <a:lnTo>
                    <a:pt x="1030445" y="810104"/>
                  </a:lnTo>
                  <a:lnTo>
                    <a:pt x="1038225" y="761936"/>
                  </a:lnTo>
                  <a:lnTo>
                    <a:pt x="1038225" y="152400"/>
                  </a:lnTo>
                  <a:lnTo>
                    <a:pt x="1030445" y="104217"/>
                  </a:lnTo>
                  <a:lnTo>
                    <a:pt x="1008785" y="62380"/>
                  </a:lnTo>
                  <a:lnTo>
                    <a:pt x="975762" y="29394"/>
                  </a:lnTo>
                  <a:lnTo>
                    <a:pt x="933893" y="7766"/>
                  </a:lnTo>
                  <a:lnTo>
                    <a:pt x="8856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885698" y="0"/>
                  </a:lnTo>
                  <a:lnTo>
                    <a:pt x="933893" y="7766"/>
                  </a:lnTo>
                  <a:lnTo>
                    <a:pt x="975762" y="29394"/>
                  </a:lnTo>
                  <a:lnTo>
                    <a:pt x="1008785" y="62380"/>
                  </a:lnTo>
                  <a:lnTo>
                    <a:pt x="1030445" y="104217"/>
                  </a:lnTo>
                  <a:lnTo>
                    <a:pt x="1038225" y="152400"/>
                  </a:lnTo>
                  <a:lnTo>
                    <a:pt x="1038225" y="761936"/>
                  </a:lnTo>
                  <a:lnTo>
                    <a:pt x="1030445" y="810104"/>
                  </a:lnTo>
                  <a:lnTo>
                    <a:pt x="1008785" y="851939"/>
                  </a:lnTo>
                  <a:lnTo>
                    <a:pt x="975762" y="884930"/>
                  </a:lnTo>
                  <a:lnTo>
                    <a:pt x="933893" y="906566"/>
                  </a:lnTo>
                  <a:lnTo>
                    <a:pt x="88569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64129" y="5402960"/>
            <a:ext cx="778510" cy="91249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1400">
              <a:latin typeface="Calibri"/>
              <a:cs typeface="Calibri"/>
            </a:endParaRPr>
          </a:p>
          <a:p>
            <a:pPr marL="12700" marR="32384" indent="13970" algn="ctr">
              <a:lnSpc>
                <a:spcPct val="100600"/>
              </a:lnSpc>
              <a:spcBef>
                <a:spcPts val="115"/>
              </a:spcBef>
            </a:pP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560951" y="5389626"/>
            <a:ext cx="1336675" cy="927100"/>
            <a:chOff x="4560951" y="5389626"/>
            <a:chExt cx="1336675" cy="927100"/>
          </a:xfrm>
        </p:grpSpPr>
        <p:sp>
          <p:nvSpPr>
            <p:cNvPr id="36" name="object 36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699634" y="5504179"/>
            <a:ext cx="104394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270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Extract data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oup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951726" y="5389626"/>
            <a:ext cx="1336675" cy="927100"/>
            <a:chOff x="6951726" y="5389626"/>
            <a:chExt cx="1336675" cy="927100"/>
          </a:xfrm>
        </p:grpSpPr>
        <p:sp>
          <p:nvSpPr>
            <p:cNvPr id="40" name="object 40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216140" y="5610859"/>
            <a:ext cx="81089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90500">
              <a:lnSpc>
                <a:spcPct val="102800"/>
              </a:lnSpc>
              <a:spcBef>
                <a:spcPts val="8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399651" y="5389626"/>
            <a:ext cx="927100" cy="927100"/>
            <a:chOff x="9399651" y="5389626"/>
            <a:chExt cx="927100" cy="927100"/>
          </a:xfrm>
        </p:grpSpPr>
        <p:sp>
          <p:nvSpPr>
            <p:cNvPr id="44" name="object 44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761873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761873" y="914336"/>
                  </a:lnTo>
                  <a:lnTo>
                    <a:pt x="810068" y="906566"/>
                  </a:lnTo>
                  <a:lnTo>
                    <a:pt x="851937" y="884930"/>
                  </a:lnTo>
                  <a:lnTo>
                    <a:pt x="884960" y="851939"/>
                  </a:lnTo>
                  <a:lnTo>
                    <a:pt x="906620" y="810104"/>
                  </a:lnTo>
                  <a:lnTo>
                    <a:pt x="914400" y="761936"/>
                  </a:lnTo>
                  <a:lnTo>
                    <a:pt x="914400" y="152400"/>
                  </a:lnTo>
                  <a:lnTo>
                    <a:pt x="906620" y="104217"/>
                  </a:lnTo>
                  <a:lnTo>
                    <a:pt x="884960" y="62380"/>
                  </a:lnTo>
                  <a:lnTo>
                    <a:pt x="851937" y="29394"/>
                  </a:lnTo>
                  <a:lnTo>
                    <a:pt x="810068" y="7766"/>
                  </a:lnTo>
                  <a:lnTo>
                    <a:pt x="76187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761873" y="0"/>
                  </a:lnTo>
                  <a:lnTo>
                    <a:pt x="810068" y="7766"/>
                  </a:lnTo>
                  <a:lnTo>
                    <a:pt x="851937" y="29394"/>
                  </a:lnTo>
                  <a:lnTo>
                    <a:pt x="884960" y="62380"/>
                  </a:lnTo>
                  <a:lnTo>
                    <a:pt x="906620" y="104217"/>
                  </a:lnTo>
                  <a:lnTo>
                    <a:pt x="914400" y="152400"/>
                  </a:lnTo>
                  <a:lnTo>
                    <a:pt x="914400" y="761936"/>
                  </a:lnTo>
                  <a:lnTo>
                    <a:pt x="906620" y="810104"/>
                  </a:lnTo>
                  <a:lnTo>
                    <a:pt x="884960" y="851939"/>
                  </a:lnTo>
                  <a:lnTo>
                    <a:pt x="851937" y="884930"/>
                  </a:lnTo>
                  <a:lnTo>
                    <a:pt x="810068" y="906566"/>
                  </a:lnTo>
                  <a:lnTo>
                    <a:pt x="761873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608566" y="5610859"/>
            <a:ext cx="506730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9375" marR="5080" indent="-67310">
              <a:lnSpc>
                <a:spcPct val="102800"/>
              </a:lnSpc>
              <a:spcBef>
                <a:spcPts val="8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Ex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  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598926" y="5580126"/>
            <a:ext cx="879475" cy="498475"/>
            <a:chOff x="3598926" y="5580126"/>
            <a:chExt cx="879475" cy="498475"/>
          </a:xfrm>
        </p:grpSpPr>
        <p:sp>
          <p:nvSpPr>
            <p:cNvPr id="48" name="object 48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373"/>
                  </a:lnTo>
                  <a:lnTo>
                    <a:pt x="0" y="121373"/>
                  </a:lnTo>
                  <a:lnTo>
                    <a:pt x="0" y="364274"/>
                  </a:lnTo>
                  <a:lnTo>
                    <a:pt x="623824" y="364274"/>
                  </a:lnTo>
                  <a:lnTo>
                    <a:pt x="623824" y="485711"/>
                  </a:lnTo>
                  <a:lnTo>
                    <a:pt x="866775" y="242824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373"/>
                  </a:moveTo>
                  <a:lnTo>
                    <a:pt x="623824" y="121373"/>
                  </a:lnTo>
                  <a:lnTo>
                    <a:pt x="623824" y="0"/>
                  </a:lnTo>
                  <a:lnTo>
                    <a:pt x="866775" y="242824"/>
                  </a:lnTo>
                  <a:lnTo>
                    <a:pt x="623824" y="485711"/>
                  </a:lnTo>
                  <a:lnTo>
                    <a:pt x="623824" y="364274"/>
                  </a:lnTo>
                  <a:lnTo>
                    <a:pt x="0" y="364274"/>
                  </a:lnTo>
                  <a:lnTo>
                    <a:pt x="0" y="12137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027801" y="5580126"/>
            <a:ext cx="822325" cy="498475"/>
            <a:chOff x="6027801" y="5580126"/>
            <a:chExt cx="822325" cy="498475"/>
          </a:xfrm>
        </p:grpSpPr>
        <p:sp>
          <p:nvSpPr>
            <p:cNvPr id="51" name="object 51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566674" y="0"/>
                  </a:moveTo>
                  <a:lnTo>
                    <a:pt x="566674" y="121386"/>
                  </a:lnTo>
                  <a:lnTo>
                    <a:pt x="0" y="121386"/>
                  </a:lnTo>
                  <a:lnTo>
                    <a:pt x="0" y="364274"/>
                  </a:lnTo>
                  <a:lnTo>
                    <a:pt x="566674" y="364274"/>
                  </a:lnTo>
                  <a:lnTo>
                    <a:pt x="566674" y="485711"/>
                  </a:lnTo>
                  <a:lnTo>
                    <a:pt x="809625" y="242824"/>
                  </a:lnTo>
                  <a:lnTo>
                    <a:pt x="5666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0" y="121386"/>
                  </a:moveTo>
                  <a:lnTo>
                    <a:pt x="566674" y="121386"/>
                  </a:lnTo>
                  <a:lnTo>
                    <a:pt x="566674" y="0"/>
                  </a:lnTo>
                  <a:lnTo>
                    <a:pt x="809625" y="242824"/>
                  </a:lnTo>
                  <a:lnTo>
                    <a:pt x="566674" y="485711"/>
                  </a:lnTo>
                  <a:lnTo>
                    <a:pt x="566674" y="364274"/>
                  </a:lnTo>
                  <a:lnTo>
                    <a:pt x="0" y="364274"/>
                  </a:lnTo>
                  <a:lnTo>
                    <a:pt x="0" y="12138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8399526" y="5608637"/>
            <a:ext cx="879475" cy="498475"/>
            <a:chOff x="8399526" y="5608637"/>
            <a:chExt cx="879475" cy="498475"/>
          </a:xfrm>
        </p:grpSpPr>
        <p:sp>
          <p:nvSpPr>
            <p:cNvPr id="54" name="object 54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437"/>
                  </a:lnTo>
                  <a:lnTo>
                    <a:pt x="0" y="121437"/>
                  </a:lnTo>
                  <a:lnTo>
                    <a:pt x="0" y="364337"/>
                  </a:lnTo>
                  <a:lnTo>
                    <a:pt x="623824" y="364337"/>
                  </a:lnTo>
                  <a:lnTo>
                    <a:pt x="623824" y="485775"/>
                  </a:lnTo>
                  <a:lnTo>
                    <a:pt x="866775" y="242887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437"/>
                  </a:moveTo>
                  <a:lnTo>
                    <a:pt x="623824" y="121437"/>
                  </a:lnTo>
                  <a:lnTo>
                    <a:pt x="623824" y="0"/>
                  </a:lnTo>
                  <a:lnTo>
                    <a:pt x="866775" y="242887"/>
                  </a:lnTo>
                  <a:lnTo>
                    <a:pt x="623824" y="485775"/>
                  </a:lnTo>
                  <a:lnTo>
                    <a:pt x="623824" y="364337"/>
                  </a:lnTo>
                  <a:lnTo>
                    <a:pt x="0" y="364337"/>
                  </a:lnTo>
                  <a:lnTo>
                    <a:pt x="0" y="1214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604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40" dirty="0"/>
              <a:t> </a:t>
            </a:r>
            <a:r>
              <a:rPr spc="-60" dirty="0"/>
              <a:t>Collection</a:t>
            </a:r>
            <a:r>
              <a:rPr spc="155" dirty="0"/>
              <a:t> </a:t>
            </a:r>
            <a:r>
              <a:rPr spc="770" dirty="0"/>
              <a:t>–</a:t>
            </a:r>
            <a:r>
              <a:rPr spc="180" dirty="0"/>
              <a:t> </a:t>
            </a:r>
            <a:r>
              <a:rPr spc="-235" dirty="0"/>
              <a:t>SpaceX</a:t>
            </a:r>
            <a:r>
              <a:rPr spc="135" dirty="0"/>
              <a:t> </a:t>
            </a:r>
            <a:r>
              <a:rPr spc="-204" dirty="0"/>
              <a:t>API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114550"/>
            <a:ext cx="2847975" cy="2571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550" y="5095875"/>
            <a:ext cx="1914525" cy="685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24925" y="3571875"/>
            <a:ext cx="2743200" cy="1143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24925" y="5200650"/>
            <a:ext cx="2743200" cy="11430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933575" y="2424048"/>
            <a:ext cx="85725" cy="666750"/>
          </a:xfrm>
          <a:custGeom>
            <a:avLst/>
            <a:gdLst/>
            <a:ahLst/>
            <a:cxnLst/>
            <a:rect l="l" t="t" r="r" b="b"/>
            <a:pathLst>
              <a:path w="85725" h="666750">
                <a:moveTo>
                  <a:pt x="28575" y="581025"/>
                </a:moveTo>
                <a:lnTo>
                  <a:pt x="0" y="581025"/>
                </a:lnTo>
                <a:lnTo>
                  <a:pt x="42925" y="666750"/>
                </a:lnTo>
                <a:lnTo>
                  <a:pt x="78560" y="595376"/>
                </a:lnTo>
                <a:lnTo>
                  <a:pt x="28575" y="595376"/>
                </a:lnTo>
                <a:lnTo>
                  <a:pt x="28575" y="581025"/>
                </a:lnTo>
                <a:close/>
              </a:path>
              <a:path w="85725" h="666750">
                <a:moveTo>
                  <a:pt x="57150" y="0"/>
                </a:moveTo>
                <a:lnTo>
                  <a:pt x="28575" y="0"/>
                </a:lnTo>
                <a:lnTo>
                  <a:pt x="28575" y="595376"/>
                </a:lnTo>
                <a:lnTo>
                  <a:pt x="57150" y="595376"/>
                </a:lnTo>
                <a:lnTo>
                  <a:pt x="57150" y="0"/>
                </a:lnTo>
                <a:close/>
              </a:path>
              <a:path w="85725" h="666750">
                <a:moveTo>
                  <a:pt x="85725" y="581025"/>
                </a:moveTo>
                <a:lnTo>
                  <a:pt x="57150" y="581025"/>
                </a:lnTo>
                <a:lnTo>
                  <a:pt x="57150" y="595376"/>
                </a:lnTo>
                <a:lnTo>
                  <a:pt x="78560" y="595376"/>
                </a:lnTo>
                <a:lnTo>
                  <a:pt x="85725" y="5810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3575" y="3957573"/>
            <a:ext cx="85725" cy="781050"/>
          </a:xfrm>
          <a:custGeom>
            <a:avLst/>
            <a:gdLst/>
            <a:ahLst/>
            <a:cxnLst/>
            <a:rect l="l" t="t" r="r" b="b"/>
            <a:pathLst>
              <a:path w="85725" h="781050">
                <a:moveTo>
                  <a:pt x="28575" y="695325"/>
                </a:moveTo>
                <a:lnTo>
                  <a:pt x="0" y="695325"/>
                </a:lnTo>
                <a:lnTo>
                  <a:pt x="42925" y="781050"/>
                </a:lnTo>
                <a:lnTo>
                  <a:pt x="78560" y="709676"/>
                </a:lnTo>
                <a:lnTo>
                  <a:pt x="28575" y="709676"/>
                </a:lnTo>
                <a:lnTo>
                  <a:pt x="28575" y="695325"/>
                </a:lnTo>
                <a:close/>
              </a:path>
              <a:path w="85725" h="781050">
                <a:moveTo>
                  <a:pt x="57150" y="0"/>
                </a:moveTo>
                <a:lnTo>
                  <a:pt x="28575" y="0"/>
                </a:lnTo>
                <a:lnTo>
                  <a:pt x="28575" y="709676"/>
                </a:lnTo>
                <a:lnTo>
                  <a:pt x="57150" y="709676"/>
                </a:lnTo>
                <a:lnTo>
                  <a:pt x="57150" y="0"/>
                </a:lnTo>
                <a:close/>
              </a:path>
              <a:path w="85725" h="781050">
                <a:moveTo>
                  <a:pt x="85725" y="695325"/>
                </a:moveTo>
                <a:lnTo>
                  <a:pt x="57150" y="695325"/>
                </a:lnTo>
                <a:lnTo>
                  <a:pt x="57150" y="709676"/>
                </a:lnTo>
                <a:lnTo>
                  <a:pt x="78560" y="709676"/>
                </a:lnTo>
                <a:lnTo>
                  <a:pt x="85725" y="6953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2781300"/>
            <a:ext cx="6629400" cy="2733675"/>
            <a:chOff x="838200" y="2781300"/>
            <a:chExt cx="6629400" cy="27336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3514725"/>
              <a:ext cx="2371725" cy="3524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4400" y="2781300"/>
              <a:ext cx="2743200" cy="1790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57576" y="3638550"/>
              <a:ext cx="1733550" cy="1876425"/>
            </a:xfrm>
            <a:custGeom>
              <a:avLst/>
              <a:gdLst/>
              <a:ahLst/>
              <a:cxnLst/>
              <a:rect l="l" t="t" r="r" b="b"/>
              <a:pathLst>
                <a:path w="1733550" h="1876425">
                  <a:moveTo>
                    <a:pt x="852424" y="1847850"/>
                  </a:moveTo>
                  <a:lnTo>
                    <a:pt x="0" y="1847850"/>
                  </a:lnTo>
                  <a:lnTo>
                    <a:pt x="0" y="1876425"/>
                  </a:lnTo>
                  <a:lnTo>
                    <a:pt x="880999" y="1876425"/>
                  </a:lnTo>
                  <a:lnTo>
                    <a:pt x="880999" y="1862201"/>
                  </a:lnTo>
                  <a:lnTo>
                    <a:pt x="852424" y="1862201"/>
                  </a:lnTo>
                  <a:lnTo>
                    <a:pt x="852424" y="1847850"/>
                  </a:lnTo>
                  <a:close/>
                </a:path>
                <a:path w="1733550" h="1876425">
                  <a:moveTo>
                    <a:pt x="1647698" y="28575"/>
                  </a:moveTo>
                  <a:lnTo>
                    <a:pt x="852424" y="28575"/>
                  </a:lnTo>
                  <a:lnTo>
                    <a:pt x="852424" y="1862201"/>
                  </a:lnTo>
                  <a:lnTo>
                    <a:pt x="866775" y="1847850"/>
                  </a:lnTo>
                  <a:lnTo>
                    <a:pt x="880999" y="1847850"/>
                  </a:lnTo>
                  <a:lnTo>
                    <a:pt x="880999" y="57150"/>
                  </a:lnTo>
                  <a:lnTo>
                    <a:pt x="866775" y="57150"/>
                  </a:lnTo>
                  <a:lnTo>
                    <a:pt x="880999" y="42925"/>
                  </a:lnTo>
                  <a:lnTo>
                    <a:pt x="1647698" y="42925"/>
                  </a:lnTo>
                  <a:lnTo>
                    <a:pt x="1647698" y="28575"/>
                  </a:lnTo>
                  <a:close/>
                </a:path>
                <a:path w="1733550" h="1876425">
                  <a:moveTo>
                    <a:pt x="880999" y="1847850"/>
                  </a:moveTo>
                  <a:lnTo>
                    <a:pt x="866775" y="1847850"/>
                  </a:lnTo>
                  <a:lnTo>
                    <a:pt x="852424" y="1862201"/>
                  </a:lnTo>
                  <a:lnTo>
                    <a:pt x="880999" y="1862201"/>
                  </a:lnTo>
                  <a:lnTo>
                    <a:pt x="880999" y="1847850"/>
                  </a:lnTo>
                  <a:close/>
                </a:path>
                <a:path w="1733550" h="1876425">
                  <a:moveTo>
                    <a:pt x="1647698" y="0"/>
                  </a:moveTo>
                  <a:lnTo>
                    <a:pt x="1647698" y="85725"/>
                  </a:lnTo>
                  <a:lnTo>
                    <a:pt x="1704932" y="57150"/>
                  </a:lnTo>
                  <a:lnTo>
                    <a:pt x="1662049" y="57150"/>
                  </a:lnTo>
                  <a:lnTo>
                    <a:pt x="1662049" y="28575"/>
                  </a:lnTo>
                  <a:lnTo>
                    <a:pt x="1704763" y="28575"/>
                  </a:lnTo>
                  <a:lnTo>
                    <a:pt x="1647698" y="0"/>
                  </a:lnTo>
                  <a:close/>
                </a:path>
                <a:path w="1733550" h="1876425">
                  <a:moveTo>
                    <a:pt x="880999" y="42925"/>
                  </a:moveTo>
                  <a:lnTo>
                    <a:pt x="866775" y="57150"/>
                  </a:lnTo>
                  <a:lnTo>
                    <a:pt x="880999" y="57150"/>
                  </a:lnTo>
                  <a:lnTo>
                    <a:pt x="880999" y="42925"/>
                  </a:lnTo>
                  <a:close/>
                </a:path>
                <a:path w="1733550" h="1876425">
                  <a:moveTo>
                    <a:pt x="1647698" y="42925"/>
                  </a:moveTo>
                  <a:lnTo>
                    <a:pt x="880999" y="42925"/>
                  </a:lnTo>
                  <a:lnTo>
                    <a:pt x="880999" y="57150"/>
                  </a:lnTo>
                  <a:lnTo>
                    <a:pt x="1647698" y="57150"/>
                  </a:lnTo>
                  <a:lnTo>
                    <a:pt x="1647698" y="42925"/>
                  </a:lnTo>
                  <a:close/>
                </a:path>
                <a:path w="1733550" h="1876425">
                  <a:moveTo>
                    <a:pt x="1704763" y="28575"/>
                  </a:moveTo>
                  <a:lnTo>
                    <a:pt x="1662049" y="28575"/>
                  </a:lnTo>
                  <a:lnTo>
                    <a:pt x="1662049" y="57150"/>
                  </a:lnTo>
                  <a:lnTo>
                    <a:pt x="1704932" y="57150"/>
                  </a:lnTo>
                  <a:lnTo>
                    <a:pt x="1733423" y="42925"/>
                  </a:lnTo>
                  <a:lnTo>
                    <a:pt x="1704763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24925" y="1981200"/>
            <a:ext cx="2743200" cy="1167130"/>
            <a:chOff x="8924925" y="1981200"/>
            <a:chExt cx="2743200" cy="116713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24925" y="1981200"/>
              <a:ext cx="2743200" cy="1714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143236" y="2195322"/>
              <a:ext cx="85725" cy="953135"/>
            </a:xfrm>
            <a:custGeom>
              <a:avLst/>
              <a:gdLst/>
              <a:ahLst/>
              <a:cxnLst/>
              <a:rect l="l" t="t" r="r" b="b"/>
              <a:pathLst>
                <a:path w="85725" h="953135">
                  <a:moveTo>
                    <a:pt x="28560" y="867113"/>
                  </a:moveTo>
                  <a:lnTo>
                    <a:pt x="0" y="867410"/>
                  </a:lnTo>
                  <a:lnTo>
                    <a:pt x="43688" y="952626"/>
                  </a:lnTo>
                  <a:lnTo>
                    <a:pt x="78470" y="881379"/>
                  </a:lnTo>
                  <a:lnTo>
                    <a:pt x="28702" y="881379"/>
                  </a:lnTo>
                  <a:lnTo>
                    <a:pt x="28560" y="867113"/>
                  </a:lnTo>
                  <a:close/>
                </a:path>
                <a:path w="85725" h="953135">
                  <a:moveTo>
                    <a:pt x="85725" y="866520"/>
                  </a:moveTo>
                  <a:lnTo>
                    <a:pt x="28560" y="867113"/>
                  </a:lnTo>
                  <a:lnTo>
                    <a:pt x="28702" y="881379"/>
                  </a:lnTo>
                  <a:lnTo>
                    <a:pt x="57277" y="881126"/>
                  </a:lnTo>
                  <a:lnTo>
                    <a:pt x="57134" y="866817"/>
                  </a:lnTo>
                  <a:lnTo>
                    <a:pt x="85580" y="866817"/>
                  </a:lnTo>
                  <a:lnTo>
                    <a:pt x="85725" y="866520"/>
                  </a:lnTo>
                  <a:close/>
                </a:path>
                <a:path w="85725" h="953135">
                  <a:moveTo>
                    <a:pt x="85580" y="866817"/>
                  </a:moveTo>
                  <a:lnTo>
                    <a:pt x="57134" y="866817"/>
                  </a:lnTo>
                  <a:lnTo>
                    <a:pt x="57277" y="881126"/>
                  </a:lnTo>
                  <a:lnTo>
                    <a:pt x="28702" y="881379"/>
                  </a:lnTo>
                  <a:lnTo>
                    <a:pt x="78470" y="881379"/>
                  </a:lnTo>
                  <a:lnTo>
                    <a:pt x="85580" y="866817"/>
                  </a:lnTo>
                  <a:close/>
                </a:path>
                <a:path w="85725" h="953135">
                  <a:moveTo>
                    <a:pt x="48514" y="0"/>
                  </a:moveTo>
                  <a:lnTo>
                    <a:pt x="19939" y="380"/>
                  </a:lnTo>
                  <a:lnTo>
                    <a:pt x="28560" y="867113"/>
                  </a:lnTo>
                  <a:lnTo>
                    <a:pt x="57134" y="866817"/>
                  </a:lnTo>
                  <a:lnTo>
                    <a:pt x="485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0143363" y="3795521"/>
            <a:ext cx="85725" cy="1019810"/>
          </a:xfrm>
          <a:custGeom>
            <a:avLst/>
            <a:gdLst/>
            <a:ahLst/>
            <a:cxnLst/>
            <a:rect l="l" t="t" r="r" b="b"/>
            <a:pathLst>
              <a:path w="85725" h="1019810">
                <a:moveTo>
                  <a:pt x="28568" y="933788"/>
                </a:moveTo>
                <a:lnTo>
                  <a:pt x="0" y="934084"/>
                </a:lnTo>
                <a:lnTo>
                  <a:pt x="43560" y="1019301"/>
                </a:lnTo>
                <a:lnTo>
                  <a:pt x="78448" y="948054"/>
                </a:lnTo>
                <a:lnTo>
                  <a:pt x="28701" y="948054"/>
                </a:lnTo>
                <a:lnTo>
                  <a:pt x="28568" y="933788"/>
                </a:lnTo>
                <a:close/>
              </a:path>
              <a:path w="85725" h="1019810">
                <a:moveTo>
                  <a:pt x="85725" y="933195"/>
                </a:moveTo>
                <a:lnTo>
                  <a:pt x="28568" y="933788"/>
                </a:lnTo>
                <a:lnTo>
                  <a:pt x="28701" y="948054"/>
                </a:lnTo>
                <a:lnTo>
                  <a:pt x="57276" y="947801"/>
                </a:lnTo>
                <a:lnTo>
                  <a:pt x="57142" y="933492"/>
                </a:lnTo>
                <a:lnTo>
                  <a:pt x="85579" y="933492"/>
                </a:lnTo>
                <a:lnTo>
                  <a:pt x="85725" y="933195"/>
                </a:lnTo>
                <a:close/>
              </a:path>
              <a:path w="85725" h="1019810">
                <a:moveTo>
                  <a:pt x="85579" y="933492"/>
                </a:moveTo>
                <a:lnTo>
                  <a:pt x="57142" y="933492"/>
                </a:lnTo>
                <a:lnTo>
                  <a:pt x="57276" y="947801"/>
                </a:lnTo>
                <a:lnTo>
                  <a:pt x="28701" y="948054"/>
                </a:lnTo>
                <a:lnTo>
                  <a:pt x="78448" y="948054"/>
                </a:lnTo>
                <a:lnTo>
                  <a:pt x="85579" y="933492"/>
                </a:lnTo>
                <a:close/>
              </a:path>
              <a:path w="85725" h="1019810">
                <a:moveTo>
                  <a:pt x="48386" y="0"/>
                </a:moveTo>
                <a:lnTo>
                  <a:pt x="19811" y="380"/>
                </a:lnTo>
                <a:lnTo>
                  <a:pt x="28568" y="933788"/>
                </a:lnTo>
                <a:lnTo>
                  <a:pt x="57142" y="933492"/>
                </a:lnTo>
                <a:lnTo>
                  <a:pt x="4838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29448" y="2028825"/>
            <a:ext cx="1333500" cy="1676400"/>
          </a:xfrm>
          <a:custGeom>
            <a:avLst/>
            <a:gdLst/>
            <a:ahLst/>
            <a:cxnLst/>
            <a:rect l="l" t="t" r="r" b="b"/>
            <a:pathLst>
              <a:path w="1333500" h="1676400">
                <a:moveTo>
                  <a:pt x="652526" y="1647825"/>
                </a:moveTo>
                <a:lnTo>
                  <a:pt x="0" y="1647825"/>
                </a:lnTo>
                <a:lnTo>
                  <a:pt x="0" y="1676400"/>
                </a:lnTo>
                <a:lnTo>
                  <a:pt x="681101" y="1676400"/>
                </a:lnTo>
                <a:lnTo>
                  <a:pt x="681101" y="1662176"/>
                </a:lnTo>
                <a:lnTo>
                  <a:pt x="652526" y="1662176"/>
                </a:lnTo>
                <a:lnTo>
                  <a:pt x="652526" y="1647825"/>
                </a:lnTo>
                <a:close/>
              </a:path>
              <a:path w="1333500" h="1676400">
                <a:moveTo>
                  <a:pt x="1247775" y="28575"/>
                </a:moveTo>
                <a:lnTo>
                  <a:pt x="652526" y="28575"/>
                </a:lnTo>
                <a:lnTo>
                  <a:pt x="652526" y="1662176"/>
                </a:lnTo>
                <a:lnTo>
                  <a:pt x="666750" y="1647825"/>
                </a:lnTo>
                <a:lnTo>
                  <a:pt x="681101" y="1647825"/>
                </a:lnTo>
                <a:lnTo>
                  <a:pt x="681101" y="57150"/>
                </a:lnTo>
                <a:lnTo>
                  <a:pt x="666750" y="57150"/>
                </a:lnTo>
                <a:lnTo>
                  <a:pt x="681101" y="42799"/>
                </a:lnTo>
                <a:lnTo>
                  <a:pt x="1247775" y="42799"/>
                </a:lnTo>
                <a:lnTo>
                  <a:pt x="1247775" y="28575"/>
                </a:lnTo>
                <a:close/>
              </a:path>
              <a:path w="1333500" h="1676400">
                <a:moveTo>
                  <a:pt x="681101" y="1647825"/>
                </a:moveTo>
                <a:lnTo>
                  <a:pt x="666750" y="1647825"/>
                </a:lnTo>
                <a:lnTo>
                  <a:pt x="652526" y="1662176"/>
                </a:lnTo>
                <a:lnTo>
                  <a:pt x="681101" y="1662176"/>
                </a:lnTo>
                <a:lnTo>
                  <a:pt x="681101" y="1647825"/>
                </a:lnTo>
                <a:close/>
              </a:path>
              <a:path w="1333500" h="1676400">
                <a:moveTo>
                  <a:pt x="1247775" y="0"/>
                </a:moveTo>
                <a:lnTo>
                  <a:pt x="1247775" y="85725"/>
                </a:lnTo>
                <a:lnTo>
                  <a:pt x="1304840" y="57150"/>
                </a:lnTo>
                <a:lnTo>
                  <a:pt x="1262126" y="57150"/>
                </a:lnTo>
                <a:lnTo>
                  <a:pt x="1262126" y="28575"/>
                </a:lnTo>
                <a:lnTo>
                  <a:pt x="1305009" y="28575"/>
                </a:lnTo>
                <a:lnTo>
                  <a:pt x="1247775" y="0"/>
                </a:lnTo>
                <a:close/>
              </a:path>
              <a:path w="1333500" h="1676400">
                <a:moveTo>
                  <a:pt x="681101" y="42799"/>
                </a:moveTo>
                <a:lnTo>
                  <a:pt x="666750" y="57150"/>
                </a:lnTo>
                <a:lnTo>
                  <a:pt x="681101" y="57150"/>
                </a:lnTo>
                <a:lnTo>
                  <a:pt x="681101" y="42799"/>
                </a:lnTo>
                <a:close/>
              </a:path>
              <a:path w="1333500" h="1676400">
                <a:moveTo>
                  <a:pt x="1247775" y="42799"/>
                </a:moveTo>
                <a:lnTo>
                  <a:pt x="681101" y="42799"/>
                </a:lnTo>
                <a:lnTo>
                  <a:pt x="681101" y="57150"/>
                </a:lnTo>
                <a:lnTo>
                  <a:pt x="1247775" y="57150"/>
                </a:lnTo>
                <a:lnTo>
                  <a:pt x="1247775" y="42799"/>
                </a:lnTo>
                <a:close/>
              </a:path>
              <a:path w="1333500" h="1676400">
                <a:moveTo>
                  <a:pt x="1305009" y="28575"/>
                </a:moveTo>
                <a:lnTo>
                  <a:pt x="1262126" y="28575"/>
                </a:lnTo>
                <a:lnTo>
                  <a:pt x="1262126" y="57150"/>
                </a:lnTo>
                <a:lnTo>
                  <a:pt x="1304840" y="57150"/>
                </a:lnTo>
                <a:lnTo>
                  <a:pt x="1333500" y="42799"/>
                </a:lnTo>
                <a:lnTo>
                  <a:pt x="1305009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74700" y="1664017"/>
            <a:ext cx="2742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ett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fr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4700" y="3104578"/>
            <a:ext cx="30841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1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20" dirty="0">
                <a:latin typeface="Calibri"/>
                <a:cs typeface="Calibri"/>
              </a:rPr>
              <a:t>J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900" y="4745037"/>
            <a:ext cx="1658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T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-100" dirty="0">
                <a:latin typeface="Calibri"/>
                <a:cs typeface="Calibri"/>
              </a:rPr>
              <a:t>f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2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63694" y="2312606"/>
            <a:ext cx="2784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4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43975" y="1549717"/>
            <a:ext cx="18903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fr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10650" y="3161728"/>
            <a:ext cx="17564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6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i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ter</a:t>
            </a:r>
            <a:r>
              <a:rPr sz="1800" spc="-14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fr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10650" y="4830762"/>
            <a:ext cx="1452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7.</a:t>
            </a:r>
            <a:r>
              <a:rPr sz="1800" dirty="0">
                <a:latin typeface="Calibri"/>
                <a:cs typeface="Calibri"/>
              </a:rPr>
              <a:t> Export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030" y="573405"/>
            <a:ext cx="52451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25" dirty="0"/>
              <a:t> </a:t>
            </a:r>
            <a:r>
              <a:rPr spc="-60" dirty="0"/>
              <a:t>Collection</a:t>
            </a:r>
            <a:r>
              <a:rPr spc="160" dirty="0"/>
              <a:t> </a:t>
            </a:r>
            <a:r>
              <a:rPr spc="10" dirty="0"/>
              <a:t>-</a:t>
            </a:r>
            <a:r>
              <a:rPr spc="110" dirty="0"/>
              <a:t> </a:t>
            </a:r>
            <a:r>
              <a:rPr spc="-105" dirty="0"/>
              <a:t>Scraping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925" y="2038350"/>
            <a:ext cx="2733675" cy="1428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300" y="4095750"/>
            <a:ext cx="2619375" cy="1619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6325" y="5133975"/>
            <a:ext cx="2743200" cy="1524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085975" y="2271648"/>
            <a:ext cx="85725" cy="428625"/>
          </a:xfrm>
          <a:custGeom>
            <a:avLst/>
            <a:gdLst/>
            <a:ahLst/>
            <a:cxnLst/>
            <a:rect l="l" t="t" r="r" b="b"/>
            <a:pathLst>
              <a:path w="85725" h="428625">
                <a:moveTo>
                  <a:pt x="28575" y="342900"/>
                </a:moveTo>
                <a:lnTo>
                  <a:pt x="0" y="342900"/>
                </a:lnTo>
                <a:lnTo>
                  <a:pt x="42925" y="428625"/>
                </a:lnTo>
                <a:lnTo>
                  <a:pt x="78560" y="357250"/>
                </a:lnTo>
                <a:lnTo>
                  <a:pt x="28575" y="357250"/>
                </a:lnTo>
                <a:lnTo>
                  <a:pt x="28575" y="342900"/>
                </a:lnTo>
                <a:close/>
              </a:path>
              <a:path w="85725" h="428625">
                <a:moveTo>
                  <a:pt x="57150" y="0"/>
                </a:moveTo>
                <a:lnTo>
                  <a:pt x="28575" y="0"/>
                </a:lnTo>
                <a:lnTo>
                  <a:pt x="28575" y="357250"/>
                </a:lnTo>
                <a:lnTo>
                  <a:pt x="57150" y="357250"/>
                </a:lnTo>
                <a:lnTo>
                  <a:pt x="57150" y="0"/>
                </a:lnTo>
                <a:close/>
              </a:path>
              <a:path w="85725" h="428625">
                <a:moveTo>
                  <a:pt x="85725" y="342900"/>
                </a:moveTo>
                <a:lnTo>
                  <a:pt x="57150" y="342900"/>
                </a:lnTo>
                <a:lnTo>
                  <a:pt x="57150" y="357250"/>
                </a:lnTo>
                <a:lnTo>
                  <a:pt x="78560" y="357250"/>
                </a:lnTo>
                <a:lnTo>
                  <a:pt x="85725" y="3429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85975" y="3271773"/>
            <a:ext cx="85725" cy="533400"/>
          </a:xfrm>
          <a:custGeom>
            <a:avLst/>
            <a:gdLst/>
            <a:ahLst/>
            <a:cxnLst/>
            <a:rect l="l" t="t" r="r" b="b"/>
            <a:pathLst>
              <a:path w="85725" h="533400">
                <a:moveTo>
                  <a:pt x="28575" y="447675"/>
                </a:moveTo>
                <a:lnTo>
                  <a:pt x="0" y="447675"/>
                </a:lnTo>
                <a:lnTo>
                  <a:pt x="42799" y="533400"/>
                </a:lnTo>
                <a:lnTo>
                  <a:pt x="78538" y="462025"/>
                </a:lnTo>
                <a:lnTo>
                  <a:pt x="28575" y="462025"/>
                </a:lnTo>
                <a:lnTo>
                  <a:pt x="28575" y="447675"/>
                </a:lnTo>
                <a:close/>
              </a:path>
              <a:path w="85725" h="533400">
                <a:moveTo>
                  <a:pt x="57150" y="0"/>
                </a:moveTo>
                <a:lnTo>
                  <a:pt x="28575" y="0"/>
                </a:lnTo>
                <a:lnTo>
                  <a:pt x="28575" y="462025"/>
                </a:lnTo>
                <a:lnTo>
                  <a:pt x="57150" y="462025"/>
                </a:lnTo>
                <a:lnTo>
                  <a:pt x="57150" y="0"/>
                </a:lnTo>
                <a:close/>
              </a:path>
              <a:path w="85725" h="533400">
                <a:moveTo>
                  <a:pt x="85725" y="447675"/>
                </a:moveTo>
                <a:lnTo>
                  <a:pt x="57150" y="447675"/>
                </a:lnTo>
                <a:lnTo>
                  <a:pt x="57150" y="462025"/>
                </a:lnTo>
                <a:lnTo>
                  <a:pt x="78538" y="462025"/>
                </a:lnTo>
                <a:lnTo>
                  <a:pt x="85725" y="4476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5975" y="4348098"/>
            <a:ext cx="85725" cy="438150"/>
          </a:xfrm>
          <a:custGeom>
            <a:avLst/>
            <a:gdLst/>
            <a:ahLst/>
            <a:cxnLst/>
            <a:rect l="l" t="t" r="r" b="b"/>
            <a:pathLst>
              <a:path w="85725" h="438150">
                <a:moveTo>
                  <a:pt x="28575" y="352425"/>
                </a:moveTo>
                <a:lnTo>
                  <a:pt x="0" y="352425"/>
                </a:lnTo>
                <a:lnTo>
                  <a:pt x="42925" y="438150"/>
                </a:lnTo>
                <a:lnTo>
                  <a:pt x="78560" y="366775"/>
                </a:lnTo>
                <a:lnTo>
                  <a:pt x="28575" y="366775"/>
                </a:lnTo>
                <a:lnTo>
                  <a:pt x="28575" y="352425"/>
                </a:lnTo>
                <a:close/>
              </a:path>
              <a:path w="85725" h="438150">
                <a:moveTo>
                  <a:pt x="57150" y="0"/>
                </a:moveTo>
                <a:lnTo>
                  <a:pt x="28575" y="0"/>
                </a:lnTo>
                <a:lnTo>
                  <a:pt x="28575" y="366775"/>
                </a:lnTo>
                <a:lnTo>
                  <a:pt x="57150" y="366775"/>
                </a:lnTo>
                <a:lnTo>
                  <a:pt x="57150" y="0"/>
                </a:lnTo>
                <a:close/>
              </a:path>
              <a:path w="85725" h="438150">
                <a:moveTo>
                  <a:pt x="85725" y="352425"/>
                </a:moveTo>
                <a:lnTo>
                  <a:pt x="57150" y="352425"/>
                </a:lnTo>
                <a:lnTo>
                  <a:pt x="57150" y="366775"/>
                </a:lnTo>
                <a:lnTo>
                  <a:pt x="78560" y="366775"/>
                </a:lnTo>
                <a:lnTo>
                  <a:pt x="85725" y="3524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1876425"/>
            <a:ext cx="10725150" cy="3810000"/>
            <a:chOff x="838200" y="1876425"/>
            <a:chExt cx="10725150" cy="38100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" y="3076575"/>
              <a:ext cx="2743200" cy="114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5076825"/>
              <a:ext cx="2743200" cy="609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4375" y="2038350"/>
              <a:ext cx="3571875" cy="20859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86226" y="3095625"/>
              <a:ext cx="942975" cy="2333625"/>
            </a:xfrm>
            <a:custGeom>
              <a:avLst/>
              <a:gdLst/>
              <a:ahLst/>
              <a:cxnLst/>
              <a:rect l="l" t="t" r="r" b="b"/>
              <a:pathLst>
                <a:path w="942975" h="2333625">
                  <a:moveTo>
                    <a:pt x="85725" y="2247900"/>
                  </a:moveTo>
                  <a:lnTo>
                    <a:pt x="0" y="2290699"/>
                  </a:lnTo>
                  <a:lnTo>
                    <a:pt x="85725" y="2333625"/>
                  </a:lnTo>
                  <a:lnTo>
                    <a:pt x="85725" y="2305050"/>
                  </a:lnTo>
                  <a:lnTo>
                    <a:pt x="71374" y="2305050"/>
                  </a:lnTo>
                  <a:lnTo>
                    <a:pt x="71374" y="2276475"/>
                  </a:lnTo>
                  <a:lnTo>
                    <a:pt x="85725" y="2276475"/>
                  </a:lnTo>
                  <a:lnTo>
                    <a:pt x="85725" y="2247900"/>
                  </a:lnTo>
                  <a:close/>
                </a:path>
                <a:path w="942975" h="2333625">
                  <a:moveTo>
                    <a:pt x="85725" y="2276475"/>
                  </a:moveTo>
                  <a:lnTo>
                    <a:pt x="71374" y="2276475"/>
                  </a:lnTo>
                  <a:lnTo>
                    <a:pt x="71374" y="2305050"/>
                  </a:lnTo>
                  <a:lnTo>
                    <a:pt x="85725" y="2305050"/>
                  </a:lnTo>
                  <a:lnTo>
                    <a:pt x="85725" y="2276475"/>
                  </a:lnTo>
                  <a:close/>
                </a:path>
                <a:path w="942975" h="2333625">
                  <a:moveTo>
                    <a:pt x="457073" y="2276475"/>
                  </a:moveTo>
                  <a:lnTo>
                    <a:pt x="85725" y="2276475"/>
                  </a:lnTo>
                  <a:lnTo>
                    <a:pt x="85725" y="2305050"/>
                  </a:lnTo>
                  <a:lnTo>
                    <a:pt x="485648" y="2305050"/>
                  </a:lnTo>
                  <a:lnTo>
                    <a:pt x="485648" y="2290699"/>
                  </a:lnTo>
                  <a:lnTo>
                    <a:pt x="457073" y="2290699"/>
                  </a:lnTo>
                  <a:lnTo>
                    <a:pt x="457073" y="2276475"/>
                  </a:lnTo>
                  <a:close/>
                </a:path>
                <a:path w="942975" h="2333625">
                  <a:moveTo>
                    <a:pt x="857250" y="28575"/>
                  </a:moveTo>
                  <a:lnTo>
                    <a:pt x="457073" y="28575"/>
                  </a:lnTo>
                  <a:lnTo>
                    <a:pt x="457073" y="2290699"/>
                  </a:lnTo>
                  <a:lnTo>
                    <a:pt x="471424" y="2276475"/>
                  </a:lnTo>
                  <a:lnTo>
                    <a:pt x="485648" y="2276475"/>
                  </a:lnTo>
                  <a:lnTo>
                    <a:pt x="485648" y="57150"/>
                  </a:lnTo>
                  <a:lnTo>
                    <a:pt x="471424" y="57150"/>
                  </a:lnTo>
                  <a:lnTo>
                    <a:pt x="485648" y="42799"/>
                  </a:lnTo>
                  <a:lnTo>
                    <a:pt x="857250" y="42799"/>
                  </a:lnTo>
                  <a:lnTo>
                    <a:pt x="857250" y="28575"/>
                  </a:lnTo>
                  <a:close/>
                </a:path>
                <a:path w="942975" h="2333625">
                  <a:moveTo>
                    <a:pt x="485648" y="2276475"/>
                  </a:moveTo>
                  <a:lnTo>
                    <a:pt x="471424" y="2276475"/>
                  </a:lnTo>
                  <a:lnTo>
                    <a:pt x="457073" y="2290699"/>
                  </a:lnTo>
                  <a:lnTo>
                    <a:pt x="485648" y="2290699"/>
                  </a:lnTo>
                  <a:lnTo>
                    <a:pt x="485648" y="2276475"/>
                  </a:lnTo>
                  <a:close/>
                </a:path>
                <a:path w="942975" h="2333625">
                  <a:moveTo>
                    <a:pt x="857250" y="0"/>
                  </a:moveTo>
                  <a:lnTo>
                    <a:pt x="857250" y="85725"/>
                  </a:lnTo>
                  <a:lnTo>
                    <a:pt x="914315" y="57150"/>
                  </a:lnTo>
                  <a:lnTo>
                    <a:pt x="871474" y="57150"/>
                  </a:lnTo>
                  <a:lnTo>
                    <a:pt x="871474" y="28575"/>
                  </a:lnTo>
                  <a:lnTo>
                    <a:pt x="914484" y="28575"/>
                  </a:lnTo>
                  <a:lnTo>
                    <a:pt x="857250" y="0"/>
                  </a:lnTo>
                  <a:close/>
                </a:path>
                <a:path w="942975" h="2333625">
                  <a:moveTo>
                    <a:pt x="485648" y="42799"/>
                  </a:moveTo>
                  <a:lnTo>
                    <a:pt x="471424" y="57150"/>
                  </a:lnTo>
                  <a:lnTo>
                    <a:pt x="485648" y="57150"/>
                  </a:lnTo>
                  <a:lnTo>
                    <a:pt x="485648" y="42799"/>
                  </a:lnTo>
                  <a:close/>
                </a:path>
                <a:path w="942975" h="2333625">
                  <a:moveTo>
                    <a:pt x="857250" y="42799"/>
                  </a:moveTo>
                  <a:lnTo>
                    <a:pt x="485648" y="42799"/>
                  </a:lnTo>
                  <a:lnTo>
                    <a:pt x="485648" y="57150"/>
                  </a:lnTo>
                  <a:lnTo>
                    <a:pt x="857250" y="57150"/>
                  </a:lnTo>
                  <a:lnTo>
                    <a:pt x="857250" y="42799"/>
                  </a:lnTo>
                  <a:close/>
                </a:path>
                <a:path w="942975" h="2333625">
                  <a:moveTo>
                    <a:pt x="914484" y="28575"/>
                  </a:moveTo>
                  <a:lnTo>
                    <a:pt x="871474" y="28575"/>
                  </a:lnTo>
                  <a:lnTo>
                    <a:pt x="871474" y="57150"/>
                  </a:lnTo>
                  <a:lnTo>
                    <a:pt x="914315" y="57150"/>
                  </a:lnTo>
                  <a:lnTo>
                    <a:pt x="942975" y="42799"/>
                  </a:lnTo>
                  <a:lnTo>
                    <a:pt x="914484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0150" y="1876425"/>
              <a:ext cx="2743200" cy="12001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091551" y="2438399"/>
              <a:ext cx="1833880" cy="1319530"/>
            </a:xfrm>
            <a:custGeom>
              <a:avLst/>
              <a:gdLst/>
              <a:ahLst/>
              <a:cxnLst/>
              <a:rect l="l" t="t" r="r" b="b"/>
              <a:pathLst>
                <a:path w="1833879" h="1319529">
                  <a:moveTo>
                    <a:pt x="714375" y="42799"/>
                  </a:moveTo>
                  <a:lnTo>
                    <a:pt x="685876" y="28575"/>
                  </a:lnTo>
                  <a:lnTo>
                    <a:pt x="628650" y="0"/>
                  </a:lnTo>
                  <a:lnTo>
                    <a:pt x="628650" y="28575"/>
                  </a:lnTo>
                  <a:lnTo>
                    <a:pt x="342900" y="28575"/>
                  </a:lnTo>
                  <a:lnTo>
                    <a:pt x="342900" y="685800"/>
                  </a:lnTo>
                  <a:lnTo>
                    <a:pt x="85725" y="685800"/>
                  </a:lnTo>
                  <a:lnTo>
                    <a:pt x="85725" y="657225"/>
                  </a:lnTo>
                  <a:lnTo>
                    <a:pt x="0" y="700024"/>
                  </a:lnTo>
                  <a:lnTo>
                    <a:pt x="85725" y="742950"/>
                  </a:lnTo>
                  <a:lnTo>
                    <a:pt x="85725" y="714375"/>
                  </a:lnTo>
                  <a:lnTo>
                    <a:pt x="371475" y="714375"/>
                  </a:lnTo>
                  <a:lnTo>
                    <a:pt x="371475" y="700024"/>
                  </a:lnTo>
                  <a:lnTo>
                    <a:pt x="371475" y="685800"/>
                  </a:lnTo>
                  <a:lnTo>
                    <a:pt x="371475" y="57150"/>
                  </a:lnTo>
                  <a:lnTo>
                    <a:pt x="628650" y="57150"/>
                  </a:lnTo>
                  <a:lnTo>
                    <a:pt x="628650" y="85725"/>
                  </a:lnTo>
                  <a:lnTo>
                    <a:pt x="685711" y="57150"/>
                  </a:lnTo>
                  <a:lnTo>
                    <a:pt x="714375" y="42799"/>
                  </a:lnTo>
                  <a:close/>
                </a:path>
                <a:path w="1833879" h="1319529">
                  <a:moveTo>
                    <a:pt x="1833499" y="1233424"/>
                  </a:moveTo>
                  <a:lnTo>
                    <a:pt x="1804924" y="1233424"/>
                  </a:lnTo>
                  <a:lnTo>
                    <a:pt x="1804924" y="947674"/>
                  </a:lnTo>
                  <a:lnTo>
                    <a:pt x="1776349" y="947674"/>
                  </a:lnTo>
                  <a:lnTo>
                    <a:pt x="1776349" y="1233424"/>
                  </a:lnTo>
                  <a:lnTo>
                    <a:pt x="1747774" y="1233424"/>
                  </a:lnTo>
                  <a:lnTo>
                    <a:pt x="1790700" y="1319149"/>
                  </a:lnTo>
                  <a:lnTo>
                    <a:pt x="1826323" y="1247775"/>
                  </a:lnTo>
                  <a:lnTo>
                    <a:pt x="1833499" y="1233424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0150" y="4000500"/>
              <a:ext cx="2114550" cy="1809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886950" y="4186173"/>
              <a:ext cx="85725" cy="600075"/>
            </a:xfrm>
            <a:custGeom>
              <a:avLst/>
              <a:gdLst/>
              <a:ahLst/>
              <a:cxnLst/>
              <a:rect l="l" t="t" r="r" b="b"/>
              <a:pathLst>
                <a:path w="85725" h="600075">
                  <a:moveTo>
                    <a:pt x="28575" y="514350"/>
                  </a:moveTo>
                  <a:lnTo>
                    <a:pt x="0" y="514350"/>
                  </a:lnTo>
                  <a:lnTo>
                    <a:pt x="42925" y="600075"/>
                  </a:lnTo>
                  <a:lnTo>
                    <a:pt x="78560" y="528701"/>
                  </a:lnTo>
                  <a:lnTo>
                    <a:pt x="28575" y="528701"/>
                  </a:lnTo>
                  <a:lnTo>
                    <a:pt x="28575" y="514350"/>
                  </a:lnTo>
                  <a:close/>
                </a:path>
                <a:path w="85725" h="600075">
                  <a:moveTo>
                    <a:pt x="57150" y="0"/>
                  </a:moveTo>
                  <a:lnTo>
                    <a:pt x="28575" y="0"/>
                  </a:lnTo>
                  <a:lnTo>
                    <a:pt x="28575" y="528701"/>
                  </a:lnTo>
                  <a:lnTo>
                    <a:pt x="57150" y="528701"/>
                  </a:lnTo>
                  <a:lnTo>
                    <a:pt x="57150" y="0"/>
                  </a:lnTo>
                  <a:close/>
                </a:path>
                <a:path w="85725" h="600075">
                  <a:moveTo>
                    <a:pt x="85725" y="514350"/>
                  </a:moveTo>
                  <a:lnTo>
                    <a:pt x="57150" y="514350"/>
                  </a:lnTo>
                  <a:lnTo>
                    <a:pt x="57150" y="528701"/>
                  </a:lnTo>
                  <a:lnTo>
                    <a:pt x="78560" y="528701"/>
                  </a:lnTo>
                  <a:lnTo>
                    <a:pt x="85725" y="514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36600" y="1683067"/>
            <a:ext cx="29870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ett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fr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spc="2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6125" y="2722816"/>
            <a:ext cx="2896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3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15" dirty="0">
                <a:latin typeface="Calibri"/>
                <a:cs typeface="Calibri"/>
              </a:rPr>
              <a:t>j</a:t>
            </a:r>
            <a:r>
              <a:rPr sz="1800" dirty="0">
                <a:latin typeface="Calibri"/>
                <a:cs typeface="Calibri"/>
              </a:rPr>
              <a:t>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6125" y="3771836"/>
            <a:ext cx="1541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6125" y="4725987"/>
            <a:ext cx="19996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4.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column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names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92244" y="1683067"/>
            <a:ext cx="1861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00718" y="1521142"/>
            <a:ext cx="17932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6.</a:t>
            </a:r>
            <a:r>
              <a:rPr sz="1800" spc="10" dirty="0">
                <a:latin typeface="Calibri"/>
                <a:cs typeface="Calibri"/>
              </a:rPr>
              <a:t> Add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data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keys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2550" y="3132772"/>
            <a:ext cx="21659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See</a:t>
            </a:r>
            <a:r>
              <a:rPr sz="1200" b="1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notebook</a:t>
            </a:r>
            <a:r>
              <a:rPr sz="12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1200" b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rest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19465" y="3686111"/>
            <a:ext cx="33832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7.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dataframe</a:t>
            </a:r>
            <a:r>
              <a:rPr sz="1800" spc="-1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dictionary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00718" y="4783137"/>
            <a:ext cx="1455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8.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Export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2495</Words>
  <Application>Microsoft Office PowerPoint</Application>
  <PresentationFormat>Widescreen</PresentationFormat>
  <Paragraphs>302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Arial MT</vt:lpstr>
      <vt:lpstr>Calibri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Folium map – Ground stations</vt:lpstr>
      <vt:lpstr>Folium map – Color Labeled Markers</vt:lpstr>
      <vt:lpstr>Folium Map – Distances between CCAFS SLC-40 and its proximities</vt:lpstr>
      <vt:lpstr>PowerPoint Presentation</vt:lpstr>
      <vt:lpstr>Dashboard – Total success by Site</vt:lpstr>
      <vt:lpstr>Dashboard – Total success launches for Site KSC LC-39A</vt:lpstr>
      <vt:lpstr>Dashboard – Payload mass vs Outcome for all sites with different payload mass selected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Syed Ali Rizwan</cp:lastModifiedBy>
  <cp:revision>3</cp:revision>
  <dcterms:created xsi:type="dcterms:W3CDTF">2024-06-20T07:12:17Z</dcterms:created>
  <dcterms:modified xsi:type="dcterms:W3CDTF">2024-06-20T07:19:20Z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2021-11-28T00:00:00Z</vt:filetime>
  </property>
  <property fmtid="{D5CDD505-2E9C-101B-9397-08002B2CF9AE}" pid="3" name="LastSaved">
    <vt:filetime>2024-06-20T00:00:00Z</vt:filetime>
  </property>
</Properties>
</file>